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83" r:id="rId3"/>
    <p:sldId id="299" r:id="rId4"/>
    <p:sldId id="300" r:id="rId5"/>
    <p:sldId id="275" r:id="rId6"/>
    <p:sldId id="301" r:id="rId7"/>
    <p:sldId id="302" r:id="rId8"/>
    <p:sldId id="303" r:id="rId9"/>
    <p:sldId id="304" r:id="rId10"/>
    <p:sldId id="276" r:id="rId11"/>
    <p:sldId id="298" r:id="rId12"/>
    <p:sldId id="305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Li Ki" initials="LK" lastIdx="5" clrIdx="0">
    <p:extLst>
      <p:ext uri="{19B8F6BF-5375-455C-9EA6-DF929625EA0E}">
        <p15:presenceInfo xmlns:p15="http://schemas.microsoft.com/office/powerpoint/2012/main" userId="568ae0ef97cac833" providerId="Windows Live"/>
      </p:ext>
    </p:extLst>
  </p:cmAuthor>
  <p:cmAuthor id="3" name="L. Kiltz" initials="LK" lastIdx="5" clrIdx="1">
    <p:extLst>
      <p:ext uri="{19B8F6BF-5375-455C-9EA6-DF929625EA0E}">
        <p15:presenceInfo xmlns:p15="http://schemas.microsoft.com/office/powerpoint/2012/main" userId="L. Kilt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AA8C"/>
    <a:srgbClr val="4A48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307" autoAdjust="0"/>
  </p:normalViewPr>
  <p:slideViewPr>
    <p:cSldViewPr snapToGrid="0">
      <p:cViewPr varScale="1">
        <p:scale>
          <a:sx n="63" d="100"/>
          <a:sy n="63" d="100"/>
        </p:scale>
        <p:origin x="764" y="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14253B-EFF6-4210-BA3C-5305C526B324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A9FD3-7E79-445A-8080-8D30F097E6F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370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A9FD3-7E79-445A-8080-8D30F097E6F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8195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60D037-C05C-4C36-9649-15AC5A1A930F}" type="slidenum">
              <a:rPr lang="nl-NL" smtClean="0"/>
              <a:pPr>
                <a:defRPr/>
              </a:pPr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27504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60D037-C05C-4C36-9649-15AC5A1A930F}" type="slidenum">
              <a:rPr lang="nl-NL" smtClean="0"/>
              <a:pPr>
                <a:defRPr/>
              </a:pPr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7562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60D037-C05C-4C36-9649-15AC5A1A930F}" type="slidenum">
              <a:rPr lang="nl-NL" smtClean="0"/>
              <a:pPr>
                <a:defRPr/>
              </a:pPr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2934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60D037-C05C-4C36-9649-15AC5A1A930F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603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60D037-C05C-4C36-9649-15AC5A1A930F}" type="slidenum">
              <a:rPr lang="nl-NL" smtClean="0"/>
              <a:pPr>
                <a:defRPr/>
              </a:pPr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9314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</a:t>
            </a:r>
            <a:r>
              <a:rPr lang="en-US" baseline="0" dirty="0"/>
              <a:t> would you describe the interaction between you and your teachers/fellow students? / If you could help us shape the ‘new normal’ in the educational sector, what would you want it to look like?</a:t>
            </a:r>
          </a:p>
          <a:p>
            <a:r>
              <a:rPr lang="en-US" baseline="0" dirty="0"/>
              <a:t>Two multiple regression, first one control variables, second one entering the BPN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60D037-C05C-4C36-9649-15AC5A1A930F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9310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60D037-C05C-4C36-9649-15AC5A1A930F}" type="slidenum">
              <a:rPr lang="nl-NL" smtClean="0"/>
              <a:pPr>
                <a:defRPr/>
              </a:pPr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4289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positive</a:t>
            </a:r>
            <a:r>
              <a:rPr lang="en-US" baseline="0" dirty="0"/>
              <a:t> affect -&gt; BPN satisfaction, negative affect -&gt; BPN frustration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60D037-C05C-4C36-9649-15AC5A1A930F}" type="slidenum">
              <a:rPr lang="nl-NL" smtClean="0"/>
              <a:pPr>
                <a:defRPr/>
              </a:pPr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4226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Teachers: restricted, distan</a:t>
            </a:r>
            <a:r>
              <a:rPr lang="en-US" baseline="0" dirty="0"/>
              <a:t>t &amp; superficial, solely content-related; supportive &amp; effort; feeling unseen &amp; disconnected</a:t>
            </a:r>
          </a:p>
          <a:p>
            <a:r>
              <a:rPr lang="en-US" baseline="0" dirty="0"/>
              <a:t>Students: restricted, distant &amp; superficial, pity!; supportive -&gt; common humanity &amp; relatedness; at-risk groups, impact learning environment; friends vs. fellow students</a:t>
            </a:r>
          </a:p>
          <a:p>
            <a:r>
              <a:rPr lang="en-US" baseline="0" dirty="0"/>
              <a:t>New normal: asynchronous teaching, definition hybrid differed; social aspect of teaching; academic culture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60D037-C05C-4C36-9649-15AC5A1A930F}" type="slidenum">
              <a:rPr lang="nl-NL" smtClean="0"/>
              <a:pPr>
                <a:defRPr/>
              </a:pPr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7565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Hybrid: bigger</a:t>
            </a:r>
            <a:r>
              <a:rPr lang="en-US" baseline="0" dirty="0"/>
              <a:t> classes online, smaller offline; combining (flipped classroom etc.); asynchronous teaching advantages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60D037-C05C-4C36-9649-15AC5A1A930F}" type="slidenum">
              <a:rPr lang="nl-NL" smtClean="0"/>
              <a:pPr>
                <a:defRPr/>
              </a:pPr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6796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60D037-C05C-4C36-9649-15AC5A1A930F}" type="slidenum">
              <a:rPr lang="nl-NL" smtClean="0"/>
              <a:pPr>
                <a:defRPr/>
              </a:pPr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1201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C4FFE-96AF-482C-A939-A947BA0BE0E4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EA08-B1F7-4A67-B554-239C2846DA5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936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C4FFE-96AF-482C-A939-A947BA0BE0E4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EA08-B1F7-4A67-B554-239C2846DA5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812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C4FFE-96AF-482C-A939-A947BA0BE0E4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EA08-B1F7-4A67-B554-239C2846DA5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857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vak"/>
          <p:cNvSpPr>
            <a:spLocks noGrp="1"/>
          </p:cNvSpPr>
          <p:nvPr>
            <p:ph type="title"/>
          </p:nvPr>
        </p:nvSpPr>
        <p:spPr>
          <a:xfrm>
            <a:off x="1" y="1282700"/>
            <a:ext cx="12187767" cy="7921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ekstvak"/>
          <p:cNvSpPr>
            <a:spLocks noGrp="1"/>
          </p:cNvSpPr>
          <p:nvPr>
            <p:ph type="body" idx="1"/>
          </p:nvPr>
        </p:nvSpPr>
        <p:spPr>
          <a:xfrm>
            <a:off x="1" y="2154078"/>
            <a:ext cx="12187767" cy="44499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55327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C4FFE-96AF-482C-A939-A947BA0BE0E4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EA08-B1F7-4A67-B554-239C2846DA5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46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C4FFE-96AF-482C-A939-A947BA0BE0E4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EA08-B1F7-4A67-B554-239C2846DA5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715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C4FFE-96AF-482C-A939-A947BA0BE0E4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EA08-B1F7-4A67-B554-239C2846DA5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186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C4FFE-96AF-482C-A939-A947BA0BE0E4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EA08-B1F7-4A67-B554-239C2846DA5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093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C4FFE-96AF-482C-A939-A947BA0BE0E4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EA08-B1F7-4A67-B554-239C2846DA5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495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C4FFE-96AF-482C-A939-A947BA0BE0E4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EA08-B1F7-4A67-B554-239C2846DA5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69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C4FFE-96AF-482C-A939-A947BA0BE0E4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EA08-B1F7-4A67-B554-239C2846DA5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794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C4FFE-96AF-482C-A939-A947BA0BE0E4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FEA08-B1F7-4A67-B554-239C2846DA5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480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C4FFE-96AF-482C-A939-A947BA0BE0E4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FEA08-B1F7-4A67-B554-239C2846DA5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944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519" y="3140244"/>
            <a:ext cx="5903163" cy="4174957"/>
          </a:xfrm>
          <a:prstGeom prst="rect">
            <a:avLst/>
          </a:prstGeom>
        </p:spPr>
      </p:pic>
      <p:sp>
        <p:nvSpPr>
          <p:cNvPr id="5" name="Afdekplaat"/>
          <p:cNvSpPr/>
          <p:nvPr/>
        </p:nvSpPr>
        <p:spPr>
          <a:xfrm>
            <a:off x="0" y="0"/>
            <a:ext cx="9144000" cy="1017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odeBalk"/>
          <p:cNvSpPr>
            <a:spLocks noChangeArrowheads="1"/>
          </p:cNvSpPr>
          <p:nvPr/>
        </p:nvSpPr>
        <p:spPr bwMode="auto">
          <a:xfrm>
            <a:off x="-2" y="1730475"/>
            <a:ext cx="12192001" cy="2238852"/>
          </a:xfrm>
          <a:prstGeom prst="rect">
            <a:avLst/>
          </a:prstGeom>
          <a:solidFill>
            <a:srgbClr val="4A484C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>
              <a:solidFill>
                <a:srgbClr val="FFFFFF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27050" y="205232"/>
            <a:ext cx="5554573" cy="567106"/>
            <a:chOff x="527050" y="205232"/>
            <a:chExt cx="7085013" cy="723360"/>
          </a:xfrm>
        </p:grpSpPr>
        <p:pic>
          <p:nvPicPr>
            <p:cNvPr id="6" name="LogoSlash_01" descr="SLASHTRAN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5475" y="392113"/>
              <a:ext cx="414020" cy="414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LogoSlash_02" descr="SLASHTRAN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6374" y="392113"/>
              <a:ext cx="416560" cy="416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RUGlogoTop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050" y="205232"/>
              <a:ext cx="2399004" cy="660400"/>
            </a:xfrm>
            <a:prstGeom prst="rect">
              <a:avLst/>
            </a:prstGeom>
          </p:spPr>
        </p:pic>
        <p:sp>
          <p:nvSpPr>
            <p:cNvPr id="11" name="tb_Faculty"/>
            <p:cNvSpPr txBox="1">
              <a:spLocks noChangeArrowheads="1"/>
            </p:cNvSpPr>
            <p:nvPr/>
          </p:nvSpPr>
          <p:spPr bwMode="auto">
            <a:xfrm>
              <a:off x="3687764" y="339725"/>
              <a:ext cx="1551909" cy="5888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20675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642938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963613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285875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7430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2002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6574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114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en-US" sz="1000" dirty="0">
                  <a:solidFill>
                    <a:srgbClr val="CC0000"/>
                  </a:solidFill>
                  <a:latin typeface="Georgia" pitchFamily="18" charset="0"/>
                </a:rPr>
                <a:t>Faculteit gedrags- en </a:t>
              </a:r>
            </a:p>
            <a:p>
              <a:pPr>
                <a:defRPr/>
              </a:pPr>
              <a:r>
                <a:rPr lang="en-US" sz="1000" dirty="0">
                  <a:solidFill>
                    <a:srgbClr val="CC0000"/>
                  </a:solidFill>
                  <a:latin typeface="Georgia" pitchFamily="18" charset="0"/>
                </a:rPr>
                <a:t>maatschappij-</a:t>
              </a:r>
            </a:p>
            <a:p>
              <a:pPr>
                <a:defRPr/>
              </a:pPr>
              <a:r>
                <a:rPr lang="en-US" sz="1000" dirty="0">
                  <a:solidFill>
                    <a:srgbClr val="CC0000"/>
                  </a:solidFill>
                  <a:latin typeface="Georgia" pitchFamily="18" charset="0"/>
                </a:rPr>
                <a:t>wetenschappen</a:t>
              </a:r>
              <a:endParaRPr lang="nl-NL" sz="1000" dirty="0">
                <a:solidFill>
                  <a:srgbClr val="CC0000"/>
                </a:solidFill>
                <a:latin typeface="Georgia" pitchFamily="18" charset="0"/>
              </a:endParaRPr>
            </a:p>
          </p:txBody>
        </p:sp>
        <p:sp>
          <p:nvSpPr>
            <p:cNvPr id="12" name="tb_Department"/>
            <p:cNvSpPr txBox="1">
              <a:spLocks noChangeArrowheads="1"/>
            </p:cNvSpPr>
            <p:nvPr/>
          </p:nvSpPr>
          <p:spPr bwMode="auto">
            <a:xfrm>
              <a:off x="5811838" y="341313"/>
              <a:ext cx="1800225" cy="417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20675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642938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963613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285875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7430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2002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6574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114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nl-NL" sz="1000" dirty="0">
                  <a:solidFill>
                    <a:srgbClr val="CC0000"/>
                  </a:solidFill>
                  <a:latin typeface="Georgia" pitchFamily="18" charset="0"/>
                </a:rPr>
                <a:t>Leraarenopleiding, </a:t>
              </a:r>
            </a:p>
            <a:p>
              <a:pPr>
                <a:defRPr/>
              </a:pPr>
              <a:r>
                <a:rPr lang="nl-NL" sz="1000" dirty="0">
                  <a:solidFill>
                    <a:srgbClr val="CC0000"/>
                  </a:solidFill>
                  <a:latin typeface="Georgia" pitchFamily="18" charset="0"/>
                </a:rPr>
                <a:t>Hoger onderwijs</a:t>
              </a:r>
            </a:p>
          </p:txBody>
        </p:sp>
      </p:grp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524001" y="1951420"/>
            <a:ext cx="8836324" cy="1377647"/>
          </a:xfrm>
        </p:spPr>
        <p:txBody>
          <a:bodyPr>
            <a:normAutofit fontScale="92500" lnSpcReduction="10000"/>
          </a:bodyPr>
          <a:lstStyle/>
          <a:p>
            <a:r>
              <a:rPr lang="en-GB" sz="3200" dirty="0">
                <a:solidFill>
                  <a:schemeClr val="bg1"/>
                </a:solidFill>
                <a:cs typeface="Calibri" panose="020F0502020204030204" pitchFamily="34" charset="0"/>
              </a:rPr>
              <a:t>Student Well-being in Times of COVID-19. </a:t>
            </a:r>
          </a:p>
          <a:p>
            <a:r>
              <a:rPr lang="en-GB" sz="32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Basic Psychological Need Satisfaction and Frustration Within the University Learning Environment</a:t>
            </a:r>
          </a:p>
          <a:p>
            <a:endParaRPr lang="nl-NL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1681890" y="3389344"/>
            <a:ext cx="8520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Lisa Kiltz, Miranda </a:t>
            </a:r>
            <a:r>
              <a:rPr lang="en-GB" dirty="0" err="1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Trippenzee</a:t>
            </a:r>
            <a:r>
              <a:rPr lang="en-GB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, Joke Fleer, </a:t>
            </a:r>
            <a:r>
              <a:rPr lang="en-GB" dirty="0" err="1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Marjon</a:t>
            </a:r>
            <a:r>
              <a:rPr lang="en-GB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Fokkens-Bruinsma</a:t>
            </a:r>
            <a:r>
              <a:rPr lang="en-GB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, Ellen P. W. A. Jansen</a:t>
            </a:r>
          </a:p>
        </p:txBody>
      </p:sp>
      <p:pic>
        <p:nvPicPr>
          <p:cNvPr id="1026" name="Picture 2" descr="University Medical Center Groningen - LongITools LongITool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531" y="54913"/>
            <a:ext cx="1701098" cy="90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469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51841" y="2421759"/>
            <a:ext cx="3820159" cy="1924779"/>
          </a:xfrm>
        </p:spPr>
        <p:txBody>
          <a:bodyPr>
            <a:normAutofit/>
          </a:bodyPr>
          <a:lstStyle/>
          <a:p>
            <a:pPr marL="0" indent="0" algn="ctr">
              <a:buClr>
                <a:srgbClr val="89AA8C"/>
              </a:buClr>
              <a:buNone/>
            </a:pPr>
            <a:r>
              <a:rPr lang="en-GB" sz="2000" dirty="0">
                <a:latin typeface="+mj-lt"/>
              </a:rPr>
              <a:t>University of Groningen / UMCG</a:t>
            </a:r>
            <a:endParaRPr lang="en-GB" sz="1600" dirty="0">
              <a:latin typeface="+mj-lt"/>
            </a:endParaRPr>
          </a:p>
          <a:p>
            <a:pPr marL="0" indent="0" algn="ctr">
              <a:buClr>
                <a:srgbClr val="89AA8C"/>
              </a:buClr>
              <a:buNone/>
            </a:pPr>
            <a:r>
              <a:rPr lang="en-GB" sz="1600" dirty="0" err="1">
                <a:latin typeface="+mj-lt"/>
              </a:rPr>
              <a:t>Marjon</a:t>
            </a:r>
            <a:r>
              <a:rPr lang="en-GB" sz="1600" dirty="0">
                <a:latin typeface="+mj-lt"/>
              </a:rPr>
              <a:t> </a:t>
            </a:r>
            <a:r>
              <a:rPr lang="en-GB" sz="1600" dirty="0" err="1">
                <a:latin typeface="+mj-lt"/>
              </a:rPr>
              <a:t>Fokkens-Bruinsma</a:t>
            </a:r>
            <a:endParaRPr lang="en-GB" sz="1600" dirty="0">
              <a:latin typeface="+mj-lt"/>
            </a:endParaRPr>
          </a:p>
          <a:p>
            <a:pPr marL="0" indent="0" algn="ctr">
              <a:buClr>
                <a:srgbClr val="89AA8C"/>
              </a:buClr>
              <a:buNone/>
            </a:pPr>
            <a:r>
              <a:rPr lang="en-GB" sz="1600" dirty="0">
                <a:latin typeface="+mj-lt"/>
              </a:rPr>
              <a:t>Ellen P. W. A. Jansen</a:t>
            </a:r>
          </a:p>
          <a:p>
            <a:pPr marL="0" indent="0" algn="ctr">
              <a:buClr>
                <a:srgbClr val="89AA8C"/>
              </a:buClr>
              <a:buNone/>
            </a:pPr>
            <a:r>
              <a:rPr lang="en-GB" sz="1600" dirty="0">
                <a:latin typeface="+mj-lt"/>
              </a:rPr>
              <a:t>Miranda </a:t>
            </a:r>
            <a:r>
              <a:rPr lang="en-GB" sz="1600" dirty="0" err="1">
                <a:latin typeface="+mj-lt"/>
              </a:rPr>
              <a:t>Trippenzee</a:t>
            </a:r>
            <a:endParaRPr lang="en-GB" sz="1600" dirty="0">
              <a:latin typeface="+mj-lt"/>
            </a:endParaRPr>
          </a:p>
          <a:p>
            <a:pPr marL="0" indent="0" algn="ctr">
              <a:buClr>
                <a:srgbClr val="89AA8C"/>
              </a:buClr>
              <a:buNone/>
            </a:pPr>
            <a:r>
              <a:rPr lang="en-GB" sz="1600" dirty="0">
                <a:latin typeface="+mj-lt"/>
              </a:rPr>
              <a:t>Joke Fleer</a:t>
            </a:r>
          </a:p>
        </p:txBody>
      </p:sp>
      <p:sp>
        <p:nvSpPr>
          <p:cNvPr id="6" name="RodeBalk"/>
          <p:cNvSpPr>
            <a:spLocks noChangeArrowheads="1"/>
          </p:cNvSpPr>
          <p:nvPr/>
        </p:nvSpPr>
        <p:spPr bwMode="auto">
          <a:xfrm>
            <a:off x="-2" y="857638"/>
            <a:ext cx="12192001" cy="735606"/>
          </a:xfrm>
          <a:prstGeom prst="rect">
            <a:avLst/>
          </a:prstGeom>
          <a:solidFill>
            <a:srgbClr val="4A484C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82917" y="548098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Thanks to…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59687" y="4528112"/>
            <a:ext cx="5207013" cy="485350"/>
            <a:chOff x="527050" y="205232"/>
            <a:chExt cx="7085013" cy="660400"/>
          </a:xfrm>
        </p:grpSpPr>
        <p:pic>
          <p:nvPicPr>
            <p:cNvPr id="10" name="LogoSlash_01" descr="SLASHTRAN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5475" y="392113"/>
              <a:ext cx="414020" cy="414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LogoSlash_02" descr="SLASHTRAN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6374" y="392113"/>
              <a:ext cx="416560" cy="416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RUGlogoTop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050" y="205232"/>
              <a:ext cx="2399004" cy="660400"/>
            </a:xfrm>
            <a:prstGeom prst="rect">
              <a:avLst/>
            </a:prstGeom>
          </p:spPr>
        </p:pic>
        <p:sp>
          <p:nvSpPr>
            <p:cNvPr id="13" name="tb_Faculty"/>
            <p:cNvSpPr txBox="1">
              <a:spLocks noChangeArrowheads="1"/>
            </p:cNvSpPr>
            <p:nvPr/>
          </p:nvSpPr>
          <p:spPr bwMode="auto">
            <a:xfrm>
              <a:off x="3687763" y="339725"/>
              <a:ext cx="1224694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20675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642938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963613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285875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7430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2002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6574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114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en-US" sz="1000" dirty="0">
                  <a:solidFill>
                    <a:srgbClr val="CC0000"/>
                  </a:solidFill>
                  <a:latin typeface="Georgia" pitchFamily="18" charset="0"/>
                </a:rPr>
                <a:t>faculty of </a:t>
              </a:r>
              <a:r>
                <a:rPr lang="en-US" sz="1000" dirty="0" err="1">
                  <a:solidFill>
                    <a:srgbClr val="CC0000"/>
                  </a:solidFill>
                  <a:latin typeface="Georgia" pitchFamily="18" charset="0"/>
                </a:rPr>
                <a:t>behavioural</a:t>
              </a:r>
              <a:endParaRPr lang="en-US" sz="1000" dirty="0">
                <a:solidFill>
                  <a:srgbClr val="CC0000"/>
                </a:solidFill>
                <a:latin typeface="Georgia" pitchFamily="18" charset="0"/>
              </a:endParaRPr>
            </a:p>
            <a:p>
              <a:pPr>
                <a:defRPr/>
              </a:pPr>
              <a:r>
                <a:rPr lang="en-US" sz="1000" dirty="0">
                  <a:solidFill>
                    <a:srgbClr val="CC0000"/>
                  </a:solidFill>
                  <a:latin typeface="Georgia" pitchFamily="18" charset="0"/>
                </a:rPr>
                <a:t>and social sciences</a:t>
              </a:r>
              <a:endParaRPr lang="nl-NL" sz="1000" dirty="0">
                <a:solidFill>
                  <a:srgbClr val="CC0000"/>
                </a:solidFill>
                <a:latin typeface="Georgia" pitchFamily="18" charset="0"/>
              </a:endParaRPr>
            </a:p>
          </p:txBody>
        </p:sp>
        <p:sp>
          <p:nvSpPr>
            <p:cNvPr id="14" name="tb_Department"/>
            <p:cNvSpPr txBox="1">
              <a:spLocks noChangeArrowheads="1"/>
            </p:cNvSpPr>
            <p:nvPr/>
          </p:nvSpPr>
          <p:spPr bwMode="auto">
            <a:xfrm>
              <a:off x="5811838" y="341313"/>
              <a:ext cx="1800225" cy="417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20675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642938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963613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285875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7430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2002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6574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114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nl-NL" sz="1000" dirty="0" err="1">
                  <a:solidFill>
                    <a:srgbClr val="CC0000"/>
                  </a:solidFill>
                  <a:latin typeface="Georgia" pitchFamily="18" charset="0"/>
                </a:rPr>
                <a:t>higher</a:t>
              </a:r>
              <a:r>
                <a:rPr lang="nl-NL" sz="1000" dirty="0">
                  <a:solidFill>
                    <a:srgbClr val="CC0000"/>
                  </a:solidFill>
                  <a:latin typeface="Georgia" pitchFamily="18" charset="0"/>
                </a:rPr>
                <a:t> </a:t>
              </a:r>
              <a:r>
                <a:rPr lang="nl-NL" sz="1000" dirty="0" err="1">
                  <a:solidFill>
                    <a:srgbClr val="CC0000"/>
                  </a:solidFill>
                  <a:latin typeface="Georgia" pitchFamily="18" charset="0"/>
                </a:rPr>
                <a:t>education</a:t>
              </a:r>
              <a:endParaRPr lang="nl-NL" sz="1000" dirty="0">
                <a:solidFill>
                  <a:srgbClr val="CC0000"/>
                </a:solidFill>
                <a:latin typeface="Georgia" pitchFamily="18" charset="0"/>
              </a:endParaRPr>
            </a:p>
          </p:txBody>
        </p:sp>
      </p:grpSp>
      <p:pic>
        <p:nvPicPr>
          <p:cNvPr id="5" name="Grafik 4">
            <a:extLst>
              <a:ext uri="{FF2B5EF4-FFF2-40B4-BE49-F238E27FC236}">
                <a16:creationId xmlns:a16="http://schemas.microsoft.com/office/drawing/2014/main" id="{279DF12D-747E-40F4-8BAE-6FA87B1FC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115" y="5117372"/>
            <a:ext cx="1251832" cy="625916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36AF9C0D-ED2D-43A0-9066-9B362C6635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84" y="222281"/>
            <a:ext cx="3993090" cy="49627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4AE1746-33B7-9865-B10C-C3A77EA4A83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784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63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deBalk"/>
          <p:cNvSpPr>
            <a:spLocks noChangeArrowheads="1"/>
          </p:cNvSpPr>
          <p:nvPr/>
        </p:nvSpPr>
        <p:spPr bwMode="auto">
          <a:xfrm>
            <a:off x="-2" y="857638"/>
            <a:ext cx="12192001" cy="735606"/>
          </a:xfrm>
          <a:prstGeom prst="rect">
            <a:avLst/>
          </a:prstGeom>
          <a:solidFill>
            <a:srgbClr val="4A484C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548098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Questions…?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0EFA58D8-D28E-4D20-8436-2D84C73043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84" y="222281"/>
            <a:ext cx="3993090" cy="49627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AE6B683-359C-41FE-992D-83B7B05185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561" y="222281"/>
            <a:ext cx="5925924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350AF01-8B69-02F1-1BAD-F79F37C1E2E4}"/>
              </a:ext>
            </a:extLst>
          </p:cNvPr>
          <p:cNvSpPr txBox="1">
            <a:spLocks/>
          </p:cNvSpPr>
          <p:nvPr/>
        </p:nvSpPr>
        <p:spPr>
          <a:xfrm>
            <a:off x="1524001" y="3822622"/>
            <a:ext cx="8676456" cy="1993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Clr>
                <a:srgbClr val="89AA8C"/>
              </a:buClr>
              <a:buFont typeface="Arial" panose="020B0604020202020204" pitchFamily="34" charset="0"/>
              <a:buNone/>
            </a:pPr>
            <a:endParaRPr lang="en-GB" sz="1600" dirty="0">
              <a:latin typeface="+mj-lt"/>
            </a:endParaRPr>
          </a:p>
          <a:p>
            <a:pPr marL="0" indent="0">
              <a:buClr>
                <a:srgbClr val="89AA8C"/>
              </a:buClr>
              <a:buNone/>
            </a:pPr>
            <a:r>
              <a:rPr lang="en-GB" sz="2000" dirty="0">
                <a:latin typeface="+mj-lt"/>
              </a:rPr>
              <a:t>	More information at</a:t>
            </a:r>
          </a:p>
          <a:p>
            <a:pPr marL="0" indent="0">
              <a:buClr>
                <a:srgbClr val="89AA8C"/>
              </a:buClr>
              <a:buNone/>
            </a:pPr>
            <a:r>
              <a:rPr lang="en-GB" sz="1600" dirty="0">
                <a:latin typeface="+mj-lt"/>
              </a:rPr>
              <a:t>	Twitter @KiltzLisa or @floreraar</a:t>
            </a:r>
          </a:p>
          <a:p>
            <a:pPr marL="457200" lvl="1" indent="0">
              <a:buClr>
                <a:srgbClr val="89AA8C"/>
              </a:buClr>
              <a:buNone/>
            </a:pPr>
            <a:r>
              <a:rPr lang="en-GB" sz="1600" dirty="0">
                <a:latin typeface="+mj-lt"/>
              </a:rPr>
              <a:t>	Instagram @lis.lito</a:t>
            </a:r>
          </a:p>
          <a:p>
            <a:pPr marL="457200" lvl="1" indent="0">
              <a:buClr>
                <a:srgbClr val="89AA8C"/>
              </a:buClr>
              <a:buNone/>
            </a:pPr>
            <a:r>
              <a:rPr lang="en-GB" sz="1600" dirty="0">
                <a:latin typeface="+mj-lt"/>
              </a:rPr>
              <a:t>	</a:t>
            </a:r>
            <a:r>
              <a:rPr lang="en-US" sz="1600" dirty="0">
                <a:latin typeface="+mj-lt"/>
              </a:rPr>
              <a:t>https://thrive.gmw.rug.nl/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DE7FC0BB-5021-15C7-0A7A-92FD8E118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418" y="4515440"/>
            <a:ext cx="361006" cy="29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nstagram-logo-png-transparent-background-1024x1024 - Adverthia Digital  Marketing">
            <a:extLst>
              <a:ext uri="{FF2B5EF4-FFF2-40B4-BE49-F238E27FC236}">
                <a16:creationId xmlns:a16="http://schemas.microsoft.com/office/drawing/2014/main" id="{34A9EDCD-1D22-3029-0B32-3945A70FC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845" y="4835951"/>
            <a:ext cx="296943" cy="29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nternet website icon stroke #AD , #Sponsored, #ad, #website, #icon,  #stroke, #Internet | Website icons, Internet logo, Icon">
            <a:extLst>
              <a:ext uri="{FF2B5EF4-FFF2-40B4-BE49-F238E27FC236}">
                <a16:creationId xmlns:a16="http://schemas.microsoft.com/office/drawing/2014/main" id="{BA7BED55-A8E5-3132-FF7F-6850F5248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774" y="5158818"/>
            <a:ext cx="329938" cy="32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94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1524001" y="2154078"/>
            <a:ext cx="8676456" cy="4083234"/>
          </a:xfrm>
        </p:spPr>
        <p:txBody>
          <a:bodyPr>
            <a:normAutofit fontScale="77500" lnSpcReduction="20000"/>
          </a:bodyPr>
          <a:lstStyle/>
          <a:p>
            <a:pPr marL="263525" indent="-263525">
              <a:buClr>
                <a:srgbClr val="89AA8C"/>
              </a:buClr>
              <a:buNone/>
            </a:pPr>
            <a:r>
              <a:rPr lang="en-US" sz="1600" dirty="0">
                <a:latin typeface="+mj-lt"/>
              </a:rPr>
              <a:t>Chen, B., </a:t>
            </a:r>
            <a:r>
              <a:rPr lang="en-US" sz="1600" dirty="0" err="1">
                <a:latin typeface="+mj-lt"/>
              </a:rPr>
              <a:t>Vansteenkiste</a:t>
            </a:r>
            <a:r>
              <a:rPr lang="en-US" sz="1600" dirty="0">
                <a:latin typeface="+mj-lt"/>
              </a:rPr>
              <a:t>, M., </a:t>
            </a:r>
            <a:r>
              <a:rPr lang="en-US" sz="1600" dirty="0" err="1">
                <a:latin typeface="+mj-lt"/>
              </a:rPr>
              <a:t>Beyers</a:t>
            </a:r>
            <a:r>
              <a:rPr lang="en-US" sz="1600" dirty="0">
                <a:latin typeface="+mj-lt"/>
              </a:rPr>
              <a:t>, W., Boone, L., </a:t>
            </a:r>
            <a:r>
              <a:rPr lang="en-US" sz="1600" dirty="0" err="1">
                <a:latin typeface="+mj-lt"/>
              </a:rPr>
              <a:t>Deci</a:t>
            </a:r>
            <a:r>
              <a:rPr lang="en-US" sz="1600" dirty="0">
                <a:latin typeface="+mj-lt"/>
              </a:rPr>
              <a:t>, E. L., der </a:t>
            </a:r>
            <a:r>
              <a:rPr lang="en-US" sz="1600" dirty="0" err="1">
                <a:latin typeface="+mj-lt"/>
              </a:rPr>
              <a:t>Kaap-Deeder</a:t>
            </a:r>
            <a:r>
              <a:rPr lang="en-US" sz="1600" dirty="0">
                <a:latin typeface="+mj-lt"/>
              </a:rPr>
              <a:t>, V., </a:t>
            </a:r>
            <a:r>
              <a:rPr lang="en-US" sz="1600" dirty="0" err="1">
                <a:latin typeface="+mj-lt"/>
              </a:rPr>
              <a:t>Duriez</a:t>
            </a:r>
            <a:r>
              <a:rPr lang="en-US" sz="1600" dirty="0">
                <a:latin typeface="+mj-lt"/>
              </a:rPr>
              <a:t>, B., Lens, W., Matos, L., </a:t>
            </a:r>
            <a:r>
              <a:rPr lang="en-US" sz="1600" dirty="0" err="1">
                <a:latin typeface="+mj-lt"/>
              </a:rPr>
              <a:t>Mouratidis</a:t>
            </a:r>
            <a:r>
              <a:rPr lang="en-US" sz="1600" dirty="0">
                <a:latin typeface="+mj-lt"/>
              </a:rPr>
              <a:t>, A., Ryan, R. M., Sheldon, K. M., </a:t>
            </a:r>
            <a:r>
              <a:rPr lang="en-US" sz="1600" dirty="0" err="1">
                <a:latin typeface="+mj-lt"/>
              </a:rPr>
              <a:t>Soenens</a:t>
            </a:r>
            <a:r>
              <a:rPr lang="en-US" sz="1600" dirty="0">
                <a:latin typeface="+mj-lt"/>
              </a:rPr>
              <a:t>, B., Van </a:t>
            </a:r>
            <a:r>
              <a:rPr lang="en-US" sz="1600" dirty="0" err="1">
                <a:latin typeface="+mj-lt"/>
              </a:rPr>
              <a:t>Petegem</a:t>
            </a:r>
            <a:r>
              <a:rPr lang="en-US" sz="1600" dirty="0">
                <a:latin typeface="+mj-lt"/>
              </a:rPr>
              <a:t>, S., &amp; </a:t>
            </a:r>
            <a:r>
              <a:rPr lang="en-US" sz="1600" dirty="0" err="1">
                <a:latin typeface="+mj-lt"/>
              </a:rPr>
              <a:t>Verstuyf</a:t>
            </a:r>
            <a:r>
              <a:rPr lang="en-US" sz="1600" dirty="0">
                <a:latin typeface="+mj-lt"/>
              </a:rPr>
              <a:t>, J. (2015). Basic psychological need satisfaction, need frustration, and need strength across four cultures. Motivation and emotion, 39(2), 216-236. https://doi.org/10.1007/s11031-014-9450-1</a:t>
            </a:r>
          </a:p>
          <a:p>
            <a:pPr marL="263525" indent="-263525">
              <a:buClr>
                <a:srgbClr val="89AA8C"/>
              </a:buClr>
              <a:buNone/>
            </a:pPr>
            <a:r>
              <a:rPr lang="en-US" sz="1600" dirty="0" err="1">
                <a:latin typeface="+mj-lt"/>
              </a:rPr>
              <a:t>Deci</a:t>
            </a:r>
            <a:r>
              <a:rPr lang="en-US" sz="1600" dirty="0">
                <a:latin typeface="+mj-lt"/>
              </a:rPr>
              <a:t>, E. L., &amp; Ryan, R. M. (1985). Intrinsic motivation and self-determination in human behavior. New York: Springer </a:t>
            </a:r>
            <a:r>
              <a:rPr lang="en-US" sz="1600" dirty="0" err="1">
                <a:latin typeface="+mj-lt"/>
              </a:rPr>
              <a:t>Science+Business</a:t>
            </a:r>
            <a:r>
              <a:rPr lang="en-US" sz="1600" dirty="0">
                <a:latin typeface="+mj-lt"/>
              </a:rPr>
              <a:t> Media.</a:t>
            </a:r>
          </a:p>
          <a:p>
            <a:pPr marL="263525" indent="-263525">
              <a:buClr>
                <a:srgbClr val="89AA8C"/>
              </a:buClr>
              <a:buNone/>
            </a:pPr>
            <a:r>
              <a:rPr lang="en-US" sz="1600" dirty="0" err="1">
                <a:latin typeface="+mj-lt"/>
              </a:rPr>
              <a:t>Hagemeier</a:t>
            </a:r>
            <a:r>
              <a:rPr lang="en-US" sz="1600" dirty="0">
                <a:latin typeface="+mj-lt"/>
              </a:rPr>
              <a:t>, N. E., &amp; Dowling-McClay, K. (2020). The Impact of COVID-19 Related Transitions on Student Well-being. American Journal of Pharmaceutical Education, 85(4), 82–91. https://doi.org/https://doi.org/10.5688/ajpe8291</a:t>
            </a:r>
          </a:p>
          <a:p>
            <a:pPr marL="263525" indent="-263525">
              <a:buClr>
                <a:srgbClr val="89AA8C"/>
              </a:buClr>
              <a:buNone/>
            </a:pPr>
            <a:r>
              <a:rPr lang="en-US" sz="1600" dirty="0">
                <a:latin typeface="+mj-lt"/>
              </a:rPr>
              <a:t>Holmes, E. A., O’Connor, R. C., Perry, V. H., Tracey, I., </a:t>
            </a:r>
            <a:r>
              <a:rPr lang="en-US" sz="1600" dirty="0" err="1">
                <a:latin typeface="+mj-lt"/>
              </a:rPr>
              <a:t>Wessely</a:t>
            </a:r>
            <a:r>
              <a:rPr lang="en-US" sz="1600" dirty="0">
                <a:latin typeface="+mj-lt"/>
              </a:rPr>
              <a:t>, S., </a:t>
            </a:r>
            <a:r>
              <a:rPr lang="en-US" sz="1600" dirty="0" err="1">
                <a:latin typeface="+mj-lt"/>
              </a:rPr>
              <a:t>Arseneault</a:t>
            </a:r>
            <a:r>
              <a:rPr lang="en-US" sz="1600" dirty="0">
                <a:latin typeface="+mj-lt"/>
              </a:rPr>
              <a:t>, L., … </a:t>
            </a:r>
            <a:r>
              <a:rPr lang="en-US" sz="1600" dirty="0" err="1">
                <a:latin typeface="+mj-lt"/>
              </a:rPr>
              <a:t>Bullmore</a:t>
            </a:r>
            <a:r>
              <a:rPr lang="en-US" sz="1600" dirty="0">
                <a:latin typeface="+mj-lt"/>
              </a:rPr>
              <a:t>, E. (2020). Multidisciplinary research priorities for the COVID-19 pandemic: A call for action for mental health science. The Lancet Psychiatry, 7(6), 547–560. https://doi.org/10.1016/S2215-0366(20)30168-1</a:t>
            </a:r>
          </a:p>
          <a:p>
            <a:pPr marL="263525" indent="-263525">
              <a:buClr>
                <a:srgbClr val="89AA8C"/>
              </a:buClr>
              <a:buNone/>
            </a:pPr>
            <a:r>
              <a:rPr lang="en-US" sz="1600" dirty="0">
                <a:latin typeface="+mj-lt"/>
              </a:rPr>
              <a:t>Pierce, M., Hope, H., Ford, T., Hatch, S., </a:t>
            </a:r>
            <a:r>
              <a:rPr lang="en-US" sz="1600" dirty="0" err="1">
                <a:latin typeface="+mj-lt"/>
              </a:rPr>
              <a:t>Hotopf</a:t>
            </a:r>
            <a:r>
              <a:rPr lang="en-US" sz="1600" dirty="0">
                <a:latin typeface="+mj-lt"/>
              </a:rPr>
              <a:t>, M., John, A., … Abel, K. M. (2020). Mental health before and during the COVID-19 pandemic: A longitudinal probability sample survey of the UK population. The Lancet Psychiatry, 7(10), 883–892. https://doi.org/10.1016/S2215-0366(20)30308-4</a:t>
            </a:r>
          </a:p>
          <a:p>
            <a:pPr marL="263525" indent="-263525">
              <a:buClr>
                <a:srgbClr val="89AA8C"/>
              </a:buClr>
              <a:buNone/>
            </a:pPr>
            <a:r>
              <a:rPr lang="en-US" sz="1600" dirty="0">
                <a:latin typeface="+mj-lt"/>
              </a:rPr>
              <a:t>Taylor, S. (2019). The Psychology in Pandemics: Preparing for the Next Global Outbreak of Infectious Disease. Newcastle upon Tyne, UK: Cambridge Scholars Publishing.</a:t>
            </a:r>
          </a:p>
          <a:p>
            <a:pPr marL="263525" indent="-263525">
              <a:buClr>
                <a:srgbClr val="89AA8C"/>
              </a:buClr>
              <a:buNone/>
            </a:pPr>
            <a:r>
              <a:rPr lang="en-US" sz="1600" dirty="0">
                <a:latin typeface="+mj-lt"/>
              </a:rPr>
              <a:t>Watson, D., Clark, L. A., &amp; </a:t>
            </a:r>
            <a:r>
              <a:rPr lang="en-US" sz="1600" dirty="0" err="1">
                <a:latin typeface="+mj-lt"/>
              </a:rPr>
              <a:t>Tellegen</a:t>
            </a:r>
            <a:r>
              <a:rPr lang="en-US" sz="1600" dirty="0">
                <a:latin typeface="+mj-lt"/>
              </a:rPr>
              <a:t>, A. (1988). Development and validation of brief measures of positive and negative affect: the PANAS scales. Journal of Personality and Social Psychology, 54(6), 1063–1070. https://doi.org/10.1051/epjconf/201714006017</a:t>
            </a:r>
          </a:p>
          <a:p>
            <a:pPr marL="263525" indent="-263525">
              <a:buClr>
                <a:srgbClr val="89AA8C"/>
              </a:buClr>
              <a:buNone/>
            </a:pPr>
            <a:r>
              <a:rPr lang="en-US" sz="1600" dirty="0">
                <a:latin typeface="+mj-lt"/>
              </a:rPr>
              <a:t>World Health Organization. (1998). WHO-Five Well-Being Index. Retrieved August 5, 2019, from https://www.psykiatri-regionh.dk/who-5/Documents/WHO5_English.pdf</a:t>
            </a:r>
          </a:p>
        </p:txBody>
      </p:sp>
      <p:sp>
        <p:nvSpPr>
          <p:cNvPr id="6" name="RodeBalk"/>
          <p:cNvSpPr>
            <a:spLocks noChangeArrowheads="1"/>
          </p:cNvSpPr>
          <p:nvPr/>
        </p:nvSpPr>
        <p:spPr bwMode="auto">
          <a:xfrm>
            <a:off x="-2" y="857638"/>
            <a:ext cx="12192001" cy="735606"/>
          </a:xfrm>
          <a:prstGeom prst="rect">
            <a:avLst/>
          </a:prstGeom>
          <a:solidFill>
            <a:srgbClr val="4A484C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548098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References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36AF9C0D-ED2D-43A0-9066-9B362C6635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84" y="222281"/>
            <a:ext cx="3993090" cy="49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777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1" y="2154078"/>
            <a:ext cx="8676456" cy="4083234"/>
          </a:xfrm>
        </p:spPr>
        <p:txBody>
          <a:bodyPr>
            <a:normAutofit/>
          </a:bodyPr>
          <a:lstStyle/>
          <a:p>
            <a:pPr>
              <a:buClr>
                <a:srgbClr val="89AA8C"/>
              </a:buClr>
            </a:pPr>
            <a:r>
              <a:rPr lang="en-GB" sz="2000" dirty="0">
                <a:latin typeface="+mj-lt"/>
              </a:rPr>
              <a:t>Students particularly affected by COVID-19 pandemic </a:t>
            </a:r>
            <a:r>
              <a:rPr lang="en-GB" sz="1000" dirty="0">
                <a:solidFill>
                  <a:srgbClr val="89AA8C"/>
                </a:solidFill>
                <a:latin typeface="+mj-lt"/>
              </a:rPr>
              <a:t>(e.g., </a:t>
            </a:r>
            <a:r>
              <a:rPr lang="en-GB" sz="1000" dirty="0" err="1">
                <a:solidFill>
                  <a:srgbClr val="89AA8C"/>
                </a:solidFill>
                <a:latin typeface="+mj-lt"/>
              </a:rPr>
              <a:t>Hagemeier</a:t>
            </a:r>
            <a:r>
              <a:rPr lang="en-GB" sz="1000" dirty="0">
                <a:solidFill>
                  <a:srgbClr val="89AA8C"/>
                </a:solidFill>
                <a:latin typeface="+mj-lt"/>
              </a:rPr>
              <a:t> &amp; Dowling-McClay, 2020; Pierce et al., 2020)</a:t>
            </a:r>
          </a:p>
          <a:p>
            <a:pPr>
              <a:buClr>
                <a:srgbClr val="89AA8C"/>
              </a:buClr>
            </a:pPr>
            <a:r>
              <a:rPr lang="en-GB" sz="2000" dirty="0">
                <a:latin typeface="+mj-lt"/>
              </a:rPr>
              <a:t>Pandemic-related stressors </a:t>
            </a:r>
            <a:r>
              <a:rPr lang="en-GB" sz="1000" dirty="0">
                <a:solidFill>
                  <a:srgbClr val="89AA8C"/>
                </a:solidFill>
                <a:latin typeface="+mj-lt"/>
              </a:rPr>
              <a:t>(Holmes et al., 2020; Taylor, 2019)</a:t>
            </a:r>
          </a:p>
          <a:p>
            <a:pPr>
              <a:buClr>
                <a:srgbClr val="89AA8C"/>
              </a:buClr>
            </a:pPr>
            <a:r>
              <a:rPr lang="en-GB" sz="2000" dirty="0">
                <a:latin typeface="+mj-lt"/>
              </a:rPr>
              <a:t>Self-Determination Theory &amp; basic psychological needs </a:t>
            </a:r>
            <a:r>
              <a:rPr lang="en-GB" sz="1000" dirty="0">
                <a:solidFill>
                  <a:srgbClr val="89AA8C"/>
                </a:solidFill>
                <a:latin typeface="+mj-lt"/>
              </a:rPr>
              <a:t>(</a:t>
            </a:r>
            <a:r>
              <a:rPr lang="en-GB" sz="1000" dirty="0" err="1">
                <a:solidFill>
                  <a:srgbClr val="89AA8C"/>
                </a:solidFill>
                <a:latin typeface="+mj-lt"/>
              </a:rPr>
              <a:t>Deci</a:t>
            </a:r>
            <a:r>
              <a:rPr lang="en-GB" sz="1000" dirty="0">
                <a:solidFill>
                  <a:srgbClr val="89AA8C"/>
                </a:solidFill>
                <a:latin typeface="+mj-lt"/>
              </a:rPr>
              <a:t> &amp; Ryan, 1985)</a:t>
            </a:r>
          </a:p>
        </p:txBody>
      </p:sp>
      <p:sp>
        <p:nvSpPr>
          <p:cNvPr id="6" name="RodeBalk"/>
          <p:cNvSpPr>
            <a:spLocks noChangeArrowheads="1"/>
          </p:cNvSpPr>
          <p:nvPr/>
        </p:nvSpPr>
        <p:spPr bwMode="auto">
          <a:xfrm>
            <a:off x="-2" y="857638"/>
            <a:ext cx="12192001" cy="735606"/>
          </a:xfrm>
          <a:prstGeom prst="rect">
            <a:avLst/>
          </a:prstGeom>
          <a:solidFill>
            <a:srgbClr val="4A484C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548098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Theoretical Framework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920F13C-8FA5-4DD0-91F0-87C16B0FE0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84" y="222281"/>
            <a:ext cx="3993090" cy="4962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579" y="3704314"/>
            <a:ext cx="7704837" cy="303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59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deBalk"/>
          <p:cNvSpPr>
            <a:spLocks noChangeArrowheads="1"/>
          </p:cNvSpPr>
          <p:nvPr/>
        </p:nvSpPr>
        <p:spPr bwMode="auto">
          <a:xfrm>
            <a:off x="-2" y="857638"/>
            <a:ext cx="12192001" cy="735606"/>
          </a:xfrm>
          <a:prstGeom prst="rect">
            <a:avLst/>
          </a:prstGeom>
          <a:solidFill>
            <a:srgbClr val="4A484C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548098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Research Questions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D0AABAA6-7CD0-48CD-91E6-958B2B864C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84" y="222281"/>
            <a:ext cx="3993090" cy="496273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1524001" y="2154078"/>
            <a:ext cx="8676456" cy="4083234"/>
          </a:xfrm>
        </p:spPr>
        <p:txBody>
          <a:bodyPr>
            <a:normAutofit/>
          </a:bodyPr>
          <a:lstStyle/>
          <a:p>
            <a:pPr marL="0" indent="0">
              <a:buClr>
                <a:srgbClr val="89AA8C"/>
              </a:buClr>
              <a:buNone/>
            </a:pPr>
            <a:r>
              <a:rPr lang="en-US" sz="2000" dirty="0">
                <a:solidFill>
                  <a:srgbClr val="89AA8C"/>
                </a:solidFill>
              </a:rPr>
              <a:t>RQ.1 </a:t>
            </a:r>
            <a:r>
              <a:rPr lang="en-US" sz="2000" dirty="0">
                <a:latin typeface="+mj-lt"/>
              </a:rPr>
              <a:t>How has the COVID-19 pandemic, and in specific the BPN as factors within the academic learning environment, impacted student well-being one year into the pandemic?</a:t>
            </a:r>
            <a:endParaRPr lang="en-GB" sz="1000" dirty="0">
              <a:solidFill>
                <a:srgbClr val="89AA8C"/>
              </a:solidFill>
              <a:latin typeface="+mj-lt"/>
            </a:endParaRPr>
          </a:p>
          <a:p>
            <a:pPr lvl="1">
              <a:buClr>
                <a:srgbClr val="89AA8C"/>
              </a:buClr>
            </a:pPr>
            <a:r>
              <a:rPr lang="en-US" sz="1600" dirty="0">
                <a:latin typeface="+mj-lt"/>
              </a:rPr>
              <a:t>H1. BPN Satisfaction (i.e. autonomy, competence, and relatedness) relates to heightened student well-being in the context of COVID-19.</a:t>
            </a:r>
          </a:p>
          <a:p>
            <a:pPr lvl="1">
              <a:buClr>
                <a:srgbClr val="89AA8C"/>
              </a:buClr>
            </a:pPr>
            <a:r>
              <a:rPr lang="en-US" sz="1600" dirty="0">
                <a:latin typeface="+mj-lt"/>
              </a:rPr>
              <a:t>H2. BPN Frustration relates to lower student well-being in the context of COVID-19. </a:t>
            </a:r>
          </a:p>
          <a:p>
            <a:pPr lvl="1">
              <a:buClr>
                <a:srgbClr val="89AA8C"/>
              </a:buClr>
            </a:pPr>
            <a:endParaRPr lang="en-US" sz="1600" dirty="0">
              <a:latin typeface="+mj-lt"/>
            </a:endParaRPr>
          </a:p>
          <a:p>
            <a:pPr marL="0" indent="0">
              <a:buClr>
                <a:srgbClr val="89AA8C"/>
              </a:buClr>
              <a:buNone/>
            </a:pPr>
            <a:r>
              <a:rPr lang="en-GB" sz="2000" dirty="0">
                <a:solidFill>
                  <a:srgbClr val="89AA8C"/>
                </a:solidFill>
              </a:rPr>
              <a:t>RQ.2 </a:t>
            </a:r>
            <a:r>
              <a:rPr lang="en-US" sz="2000" dirty="0">
                <a:latin typeface="+mj-lt"/>
              </a:rPr>
              <a:t>How did students experience the interaction with teachers and fellow students in the context of COVID-19?</a:t>
            </a:r>
          </a:p>
          <a:p>
            <a:pPr marL="0" indent="0">
              <a:buClr>
                <a:srgbClr val="89AA8C"/>
              </a:buClr>
              <a:buNone/>
            </a:pPr>
            <a:endParaRPr lang="en-US" sz="2000" dirty="0">
              <a:latin typeface="+mj-lt"/>
            </a:endParaRPr>
          </a:p>
          <a:p>
            <a:pPr marL="0" indent="0">
              <a:buClr>
                <a:srgbClr val="89AA8C"/>
              </a:buClr>
              <a:buNone/>
            </a:pPr>
            <a:r>
              <a:rPr lang="en-US" sz="2000" dirty="0">
                <a:solidFill>
                  <a:srgbClr val="89AA8C"/>
                </a:solidFill>
              </a:rPr>
              <a:t>RQ.3</a:t>
            </a:r>
            <a:r>
              <a:rPr lang="en-US" sz="2000" dirty="0">
                <a:latin typeface="+mj-lt"/>
              </a:rPr>
              <a:t> What are students’ ideas for a ‘new educational normal’? </a:t>
            </a:r>
          </a:p>
        </p:txBody>
      </p:sp>
    </p:spTree>
    <p:extLst>
      <p:ext uri="{BB962C8B-B14F-4D97-AF65-F5344CB8AC3E}">
        <p14:creationId xmlns:p14="http://schemas.microsoft.com/office/powerpoint/2010/main" val="99916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deBalk"/>
          <p:cNvSpPr>
            <a:spLocks noChangeArrowheads="1"/>
          </p:cNvSpPr>
          <p:nvPr/>
        </p:nvSpPr>
        <p:spPr bwMode="auto">
          <a:xfrm>
            <a:off x="-2" y="857638"/>
            <a:ext cx="12192001" cy="735606"/>
          </a:xfrm>
          <a:prstGeom prst="rect">
            <a:avLst/>
          </a:prstGeom>
          <a:solidFill>
            <a:srgbClr val="4A484C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548098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Method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D0AABAA6-7CD0-48CD-91E6-958B2B864C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84" y="222281"/>
            <a:ext cx="3993090" cy="496273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1524001" y="2154078"/>
            <a:ext cx="8676456" cy="4083234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89AA8C"/>
              </a:buClr>
            </a:pPr>
            <a:r>
              <a:rPr lang="nl-NL" sz="2000" dirty="0">
                <a:latin typeface="+mj-lt"/>
              </a:rPr>
              <a:t>653 </a:t>
            </a:r>
            <a:r>
              <a:rPr lang="nl-NL" sz="2000" dirty="0" err="1">
                <a:latin typeface="+mj-lt"/>
              </a:rPr>
              <a:t>university</a:t>
            </a:r>
            <a:r>
              <a:rPr lang="nl-NL" sz="2000" dirty="0">
                <a:latin typeface="+mj-lt"/>
              </a:rPr>
              <a:t> </a:t>
            </a:r>
            <a:r>
              <a:rPr lang="nl-NL" sz="2000" dirty="0" err="1">
                <a:latin typeface="+mj-lt"/>
              </a:rPr>
              <a:t>students</a:t>
            </a:r>
            <a:endParaRPr lang="en-GB" sz="1000" dirty="0">
              <a:solidFill>
                <a:srgbClr val="89AA8C"/>
              </a:solidFill>
              <a:latin typeface="+mj-lt"/>
            </a:endParaRPr>
          </a:p>
          <a:p>
            <a:pPr lvl="1">
              <a:buClr>
                <a:srgbClr val="89AA8C"/>
              </a:buClr>
            </a:pPr>
            <a:r>
              <a:rPr lang="en-US" sz="1600" dirty="0">
                <a:latin typeface="+mj-lt"/>
              </a:rPr>
              <a:t>56.8% Bachelor, 38.9% Master, 4,1% Pre-Master</a:t>
            </a:r>
          </a:p>
          <a:p>
            <a:pPr lvl="1">
              <a:buClr>
                <a:srgbClr val="89AA8C"/>
              </a:buClr>
            </a:pPr>
            <a:r>
              <a:rPr lang="en-US" sz="1600" dirty="0">
                <a:latin typeface="+mj-lt"/>
              </a:rPr>
              <a:t>62.2% female, 36.1% male, 1.7% other or prefer not to say</a:t>
            </a:r>
          </a:p>
          <a:p>
            <a:pPr lvl="1">
              <a:buClr>
                <a:srgbClr val="89AA8C"/>
              </a:buClr>
            </a:pPr>
            <a:r>
              <a:rPr lang="en-US" sz="1600" dirty="0">
                <a:latin typeface="+mj-lt"/>
              </a:rPr>
              <a:t>17-44 years old (</a:t>
            </a:r>
            <a:r>
              <a:rPr lang="en-US" sz="1600" i="1" dirty="0">
                <a:latin typeface="+mj-lt"/>
              </a:rPr>
              <a:t>M</a:t>
            </a:r>
            <a:r>
              <a:rPr lang="en-US" sz="1600" dirty="0">
                <a:latin typeface="+mj-lt"/>
              </a:rPr>
              <a:t> = 22.1, </a:t>
            </a:r>
            <a:r>
              <a:rPr lang="en-US" sz="1600" i="1" dirty="0">
                <a:latin typeface="+mj-lt"/>
              </a:rPr>
              <a:t>SD</a:t>
            </a:r>
            <a:r>
              <a:rPr lang="en-US" sz="1600" dirty="0">
                <a:latin typeface="+mj-lt"/>
              </a:rPr>
              <a:t> = 2.8)</a:t>
            </a:r>
          </a:p>
          <a:p>
            <a:pPr lvl="1">
              <a:buClr>
                <a:srgbClr val="89AA8C"/>
              </a:buClr>
            </a:pPr>
            <a:r>
              <a:rPr lang="en-US" sz="1600" dirty="0">
                <a:latin typeface="+mj-lt"/>
              </a:rPr>
              <a:t>23.9% international, 35.1% first-generation</a:t>
            </a:r>
          </a:p>
          <a:p>
            <a:pPr lvl="1">
              <a:buClr>
                <a:srgbClr val="89AA8C"/>
              </a:buClr>
            </a:pPr>
            <a:endParaRPr lang="en-US" sz="1600" dirty="0">
              <a:latin typeface="+mj-lt"/>
            </a:endParaRPr>
          </a:p>
          <a:p>
            <a:pPr>
              <a:buClr>
                <a:srgbClr val="89AA8C"/>
              </a:buClr>
            </a:pPr>
            <a:r>
              <a:rPr lang="nl-NL" sz="2000" dirty="0" err="1">
                <a:latin typeface="+mj-lt"/>
              </a:rPr>
              <a:t>Measures</a:t>
            </a:r>
            <a:endParaRPr lang="nl-NL" sz="2000" dirty="0">
              <a:latin typeface="+mj-lt"/>
            </a:endParaRPr>
          </a:p>
          <a:p>
            <a:pPr lvl="1">
              <a:buClr>
                <a:srgbClr val="89AA8C"/>
              </a:buClr>
            </a:pPr>
            <a:r>
              <a:rPr lang="nl-NL" sz="1600" dirty="0">
                <a:latin typeface="+mj-lt"/>
              </a:rPr>
              <a:t>Well-</a:t>
            </a:r>
            <a:r>
              <a:rPr lang="nl-NL" sz="1600" dirty="0" err="1">
                <a:latin typeface="+mj-lt"/>
              </a:rPr>
              <a:t>being</a:t>
            </a:r>
            <a:r>
              <a:rPr lang="nl-NL" sz="1600" dirty="0">
                <a:latin typeface="+mj-lt"/>
              </a:rPr>
              <a:t>: WHO-5 </a:t>
            </a:r>
            <a:r>
              <a:rPr lang="nl-NL" sz="1000" dirty="0">
                <a:solidFill>
                  <a:srgbClr val="89AA8C"/>
                </a:solidFill>
                <a:latin typeface="+mj-lt"/>
              </a:rPr>
              <a:t>(World Health </a:t>
            </a:r>
            <a:r>
              <a:rPr lang="nl-NL" sz="1000" dirty="0" err="1">
                <a:solidFill>
                  <a:srgbClr val="89AA8C"/>
                </a:solidFill>
                <a:latin typeface="+mj-lt"/>
              </a:rPr>
              <a:t>Organization</a:t>
            </a:r>
            <a:r>
              <a:rPr lang="nl-NL" sz="1000" dirty="0">
                <a:solidFill>
                  <a:srgbClr val="89AA8C"/>
                </a:solidFill>
                <a:latin typeface="+mj-lt"/>
              </a:rPr>
              <a:t>, 1998)</a:t>
            </a:r>
            <a:r>
              <a:rPr lang="nl-NL" sz="1600" dirty="0">
                <a:latin typeface="+mj-lt"/>
              </a:rPr>
              <a:t>, PANAS </a:t>
            </a:r>
            <a:r>
              <a:rPr lang="nl-NL" sz="1100" dirty="0">
                <a:solidFill>
                  <a:srgbClr val="89AA8C"/>
                </a:solidFill>
                <a:latin typeface="+mj-lt"/>
              </a:rPr>
              <a:t>(Watson et al., 1988)</a:t>
            </a:r>
          </a:p>
          <a:p>
            <a:pPr lvl="1">
              <a:buClr>
                <a:srgbClr val="89AA8C"/>
              </a:buClr>
            </a:pPr>
            <a:r>
              <a:rPr lang="nl-NL" sz="1600" dirty="0">
                <a:latin typeface="+mj-lt"/>
              </a:rPr>
              <a:t>BPN: BPNSNF </a:t>
            </a:r>
            <a:r>
              <a:rPr lang="nl-NL" sz="1100" dirty="0">
                <a:solidFill>
                  <a:srgbClr val="89AA8C"/>
                </a:solidFill>
                <a:latin typeface="+mj-lt"/>
              </a:rPr>
              <a:t>(Chen et al., 2015)</a:t>
            </a:r>
          </a:p>
          <a:p>
            <a:pPr lvl="1">
              <a:buClr>
                <a:srgbClr val="89AA8C"/>
              </a:buClr>
            </a:pPr>
            <a:r>
              <a:rPr lang="nl-NL" sz="1600" dirty="0">
                <a:latin typeface="+mj-lt"/>
              </a:rPr>
              <a:t>Open </a:t>
            </a:r>
            <a:r>
              <a:rPr lang="nl-NL" sz="1600" dirty="0" err="1">
                <a:latin typeface="+mj-lt"/>
              </a:rPr>
              <a:t>questions</a:t>
            </a:r>
            <a:endParaRPr lang="nl-NL" sz="1600" dirty="0">
              <a:latin typeface="+mj-lt"/>
            </a:endParaRPr>
          </a:p>
          <a:p>
            <a:pPr marL="0" indent="0">
              <a:buClr>
                <a:srgbClr val="89AA8C"/>
              </a:buClr>
              <a:buNone/>
            </a:pPr>
            <a:endParaRPr lang="en-US" sz="2000" dirty="0">
              <a:latin typeface="+mj-lt"/>
            </a:endParaRPr>
          </a:p>
          <a:p>
            <a:pPr>
              <a:buClr>
                <a:srgbClr val="89AA8C"/>
              </a:buClr>
            </a:pPr>
            <a:r>
              <a:rPr lang="en-US" sz="2000" dirty="0">
                <a:latin typeface="+mj-lt"/>
              </a:rPr>
              <a:t>Analysis</a:t>
            </a:r>
          </a:p>
          <a:p>
            <a:pPr lvl="1">
              <a:buClr>
                <a:srgbClr val="89AA8C"/>
              </a:buClr>
            </a:pPr>
            <a:r>
              <a:rPr lang="en-US" sz="1600" dirty="0">
                <a:latin typeface="+mj-lt"/>
              </a:rPr>
              <a:t>Multiple Regression</a:t>
            </a:r>
          </a:p>
          <a:p>
            <a:pPr lvl="1">
              <a:buClr>
                <a:srgbClr val="89AA8C"/>
              </a:buClr>
            </a:pPr>
            <a:r>
              <a:rPr lang="en-US" sz="1600" dirty="0">
                <a:latin typeface="+mj-lt"/>
              </a:rPr>
              <a:t>Content analysis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802" y="4487177"/>
            <a:ext cx="7005234" cy="217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31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518" y="3140243"/>
            <a:ext cx="5903164" cy="4174957"/>
          </a:xfrm>
          <a:prstGeom prst="rect">
            <a:avLst/>
          </a:prstGeom>
        </p:spPr>
      </p:pic>
      <p:sp>
        <p:nvSpPr>
          <p:cNvPr id="6" name="RodeBalk"/>
          <p:cNvSpPr>
            <a:spLocks noChangeArrowheads="1"/>
          </p:cNvSpPr>
          <p:nvPr/>
        </p:nvSpPr>
        <p:spPr bwMode="auto">
          <a:xfrm>
            <a:off x="-2" y="857638"/>
            <a:ext cx="12192001" cy="735606"/>
          </a:xfrm>
          <a:prstGeom prst="rect">
            <a:avLst/>
          </a:prstGeom>
          <a:solidFill>
            <a:srgbClr val="4A484C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548098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Results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524001" y="2154078"/>
            <a:ext cx="8892480" cy="2064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2091" tIns="45717" rIns="270000" bIns="45717" numCol="1" anchor="t" anchorCtr="0" compatLnSpc="1">
            <a:prstTxWarp prst="textNoShape">
              <a:avLst/>
            </a:prstTxWarp>
            <a:normAutofit/>
          </a:bodyPr>
          <a:lstStyle>
            <a:lvl1pPr marL="249238" indent="-249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›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1650" indent="-250825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§"/>
              <a:defRPr sz="2500">
                <a:solidFill>
                  <a:schemeClr val="tx1"/>
                </a:solidFill>
                <a:latin typeface="+mn-lt"/>
                <a:cs typeface="+mn-cs"/>
              </a:defRPr>
            </a:lvl2pPr>
            <a:lvl3pPr marL="744538" indent="-242888" algn="l" rtl="0" eaLnBrk="1" fontAlgn="base" hangingPunct="1">
              <a:spcBef>
                <a:spcPct val="20000"/>
              </a:spcBef>
              <a:spcAft>
                <a:spcPct val="0"/>
              </a:spcAft>
              <a:buSzPct val="85000"/>
              <a:buFont typeface="Courier New" pitchFamily="49" charset="0"/>
              <a:buChar char="-"/>
              <a:defRPr sz="2500">
                <a:solidFill>
                  <a:schemeClr val="tx1"/>
                </a:solidFill>
                <a:latin typeface="+mn-lt"/>
                <a:cs typeface="+mn-cs"/>
              </a:defRPr>
            </a:lvl3pPr>
            <a:lvl4pPr marL="1009650" indent="-263525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-"/>
              <a:defRPr sz="2500">
                <a:solidFill>
                  <a:schemeClr val="tx1"/>
                </a:solidFill>
                <a:latin typeface="+mn-lt"/>
                <a:cs typeface="+mn-cs"/>
              </a:defRPr>
            </a:lvl4pPr>
            <a:lvl5pPr marL="1260475" indent="-249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-"/>
              <a:defRPr sz="2500">
                <a:solidFill>
                  <a:schemeClr val="tx1"/>
                </a:solidFill>
                <a:latin typeface="+mn-lt"/>
                <a:cs typeface="+mn-cs"/>
              </a:defRPr>
            </a:lvl5pPr>
            <a:lvl6pPr marL="1717675" indent="-249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-"/>
              <a:defRPr sz="2500">
                <a:solidFill>
                  <a:schemeClr val="tx1"/>
                </a:solidFill>
                <a:latin typeface="+mn-lt"/>
                <a:cs typeface="+mn-cs"/>
              </a:defRPr>
            </a:lvl6pPr>
            <a:lvl7pPr marL="2174875" indent="-249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-"/>
              <a:defRPr sz="2500">
                <a:solidFill>
                  <a:schemeClr val="tx1"/>
                </a:solidFill>
                <a:latin typeface="+mn-lt"/>
                <a:cs typeface="+mn-cs"/>
              </a:defRPr>
            </a:lvl7pPr>
            <a:lvl8pPr marL="2632075" indent="-249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-"/>
              <a:defRPr sz="2500">
                <a:solidFill>
                  <a:schemeClr val="tx1"/>
                </a:solidFill>
                <a:latin typeface="+mn-lt"/>
                <a:cs typeface="+mn-cs"/>
              </a:defRPr>
            </a:lvl8pPr>
            <a:lvl9pPr marL="3089275" indent="-249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-"/>
              <a:defRPr sz="25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0" dirty="0">
                <a:solidFill>
                  <a:srgbClr val="4A484C"/>
                </a:solidFill>
                <a:latin typeface="+mj-lt"/>
              </a:rPr>
              <a:t>How many students would rate their well-being low one year into the pandemic?</a:t>
            </a:r>
          </a:p>
          <a:p>
            <a:r>
              <a:rPr lang="en-US" sz="2200" kern="0" dirty="0">
                <a:solidFill>
                  <a:srgbClr val="4A484C"/>
                </a:solidFill>
                <a:latin typeface="+mj-lt"/>
              </a:rPr>
              <a:t>69.7% of students report low well-being (WHO-5 cut-off at 12.5 according to </a:t>
            </a:r>
            <a:r>
              <a:rPr lang="en-US" sz="2200" kern="0" dirty="0" err="1">
                <a:solidFill>
                  <a:srgbClr val="4A484C"/>
                </a:solidFill>
                <a:latin typeface="+mj-lt"/>
              </a:rPr>
              <a:t>Topp</a:t>
            </a:r>
            <a:r>
              <a:rPr lang="en-US" sz="2200" kern="0" dirty="0">
                <a:solidFill>
                  <a:srgbClr val="4A484C"/>
                </a:solidFill>
                <a:latin typeface="+mj-lt"/>
              </a:rPr>
              <a:t> et al., 2015)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7F4BAA4F-6A55-45BF-A006-0AB43786F7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84" y="222281"/>
            <a:ext cx="3993090" cy="49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39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1524001" y="2154078"/>
            <a:ext cx="8676456" cy="356647"/>
          </a:xfrm>
        </p:spPr>
        <p:txBody>
          <a:bodyPr>
            <a:normAutofit lnSpcReduction="10000"/>
          </a:bodyPr>
          <a:lstStyle/>
          <a:p>
            <a:pPr>
              <a:buClr>
                <a:srgbClr val="89AA8C"/>
              </a:buClr>
            </a:pPr>
            <a:r>
              <a:rPr lang="nl-NL" sz="2000" dirty="0">
                <a:latin typeface="+mj-lt"/>
              </a:rPr>
              <a:t>Basic </a:t>
            </a:r>
            <a:r>
              <a:rPr lang="nl-NL" sz="2000" dirty="0" err="1">
                <a:latin typeface="+mj-lt"/>
              </a:rPr>
              <a:t>psychological</a:t>
            </a:r>
            <a:r>
              <a:rPr lang="nl-NL" sz="2000" dirty="0">
                <a:latin typeface="+mj-lt"/>
              </a:rPr>
              <a:t> </a:t>
            </a:r>
            <a:r>
              <a:rPr lang="nl-NL" sz="2000" dirty="0" err="1">
                <a:latin typeface="+mj-lt"/>
              </a:rPr>
              <a:t>needs</a:t>
            </a:r>
            <a:r>
              <a:rPr lang="nl-NL" sz="2000" dirty="0">
                <a:latin typeface="+mj-lt"/>
              </a:rPr>
              <a:t> as </a:t>
            </a:r>
            <a:r>
              <a:rPr lang="nl-NL" sz="2000" dirty="0" err="1">
                <a:latin typeface="+mj-lt"/>
              </a:rPr>
              <a:t>predictors</a:t>
            </a:r>
            <a:endParaRPr lang="nl-NL" sz="200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9352" y="1689444"/>
            <a:ext cx="7733292" cy="5073694"/>
          </a:xfrm>
          <a:prstGeom prst="rect">
            <a:avLst/>
          </a:prstGeom>
        </p:spPr>
      </p:pic>
      <p:sp>
        <p:nvSpPr>
          <p:cNvPr id="4" name="RodeBalk"/>
          <p:cNvSpPr>
            <a:spLocks noChangeArrowheads="1"/>
          </p:cNvSpPr>
          <p:nvPr/>
        </p:nvSpPr>
        <p:spPr bwMode="auto">
          <a:xfrm>
            <a:off x="-2" y="857638"/>
            <a:ext cx="12192001" cy="735606"/>
          </a:xfrm>
          <a:prstGeom prst="rect">
            <a:avLst/>
          </a:prstGeom>
          <a:solidFill>
            <a:srgbClr val="4A484C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548098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Results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D0AABAA6-7CD0-48CD-91E6-958B2B864C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84" y="222281"/>
            <a:ext cx="3993090" cy="496273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147126" y="4627423"/>
            <a:ext cx="1394691" cy="1295906"/>
          </a:xfrm>
          <a:prstGeom prst="roundRect">
            <a:avLst/>
          </a:prstGeom>
          <a:noFill/>
          <a:ln w="38100">
            <a:solidFill>
              <a:srgbClr val="89AA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ounded Rectangle 14"/>
          <p:cNvSpPr/>
          <p:nvPr/>
        </p:nvSpPr>
        <p:spPr>
          <a:xfrm>
            <a:off x="6469798" y="4627422"/>
            <a:ext cx="1316458" cy="1295906"/>
          </a:xfrm>
          <a:prstGeom prst="roundRect">
            <a:avLst/>
          </a:prstGeom>
          <a:noFill/>
          <a:ln w="38100">
            <a:solidFill>
              <a:srgbClr val="89AA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/>
          <p:cNvSpPr/>
          <p:nvPr/>
        </p:nvSpPr>
        <p:spPr>
          <a:xfrm>
            <a:off x="8663708" y="4627421"/>
            <a:ext cx="1333064" cy="1295906"/>
          </a:xfrm>
          <a:prstGeom prst="roundRect">
            <a:avLst/>
          </a:prstGeom>
          <a:noFill/>
          <a:ln w="38100">
            <a:solidFill>
              <a:srgbClr val="89AA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2229352" y="2173013"/>
            <a:ext cx="7733292" cy="424676"/>
          </a:xfrm>
          <a:prstGeom prst="roundRect">
            <a:avLst/>
          </a:prstGeom>
          <a:noFill/>
          <a:ln w="38100">
            <a:solidFill>
              <a:srgbClr val="89AA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2229351" y="4627420"/>
            <a:ext cx="7733293" cy="1295906"/>
          </a:xfrm>
          <a:prstGeom prst="roundRect">
            <a:avLst/>
          </a:prstGeom>
          <a:noFill/>
          <a:ln w="38100">
            <a:solidFill>
              <a:srgbClr val="89AA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70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2" grpId="0" animBg="1"/>
      <p:bldP spid="12" grpId="1" animBg="1"/>
      <p:bldP spid="15" grpId="0" animBg="1"/>
      <p:bldP spid="15" grpId="1" animBg="1"/>
      <p:bldP spid="16" grpId="0" animBg="1"/>
      <p:bldP spid="10" grpId="0" animBg="1"/>
      <p:bldP spid="10" grpId="1" animBg="1"/>
      <p:bldP spid="11" grpId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deBalk"/>
          <p:cNvSpPr>
            <a:spLocks noChangeArrowheads="1"/>
          </p:cNvSpPr>
          <p:nvPr/>
        </p:nvSpPr>
        <p:spPr bwMode="auto">
          <a:xfrm>
            <a:off x="-2" y="857638"/>
            <a:ext cx="12192001" cy="735606"/>
          </a:xfrm>
          <a:prstGeom prst="rect">
            <a:avLst/>
          </a:prstGeom>
          <a:solidFill>
            <a:srgbClr val="4A484C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548098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Results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D0AABAA6-7CD0-48CD-91E6-958B2B864C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84" y="222281"/>
            <a:ext cx="3993090" cy="496273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1524001" y="2154078"/>
            <a:ext cx="8676456" cy="4083234"/>
          </a:xfrm>
        </p:spPr>
        <p:txBody>
          <a:bodyPr>
            <a:normAutofit/>
          </a:bodyPr>
          <a:lstStyle/>
          <a:p>
            <a:pPr>
              <a:buClr>
                <a:srgbClr val="89AA8C"/>
              </a:buClr>
            </a:pPr>
            <a:r>
              <a:rPr lang="nl-NL" sz="2000" dirty="0" err="1">
                <a:latin typeface="+mj-lt"/>
              </a:rPr>
              <a:t>Interaction</a:t>
            </a:r>
            <a:r>
              <a:rPr lang="nl-NL" sz="2000" dirty="0">
                <a:latin typeface="+mj-lt"/>
              </a:rPr>
              <a:t> </a:t>
            </a:r>
            <a:r>
              <a:rPr lang="nl-NL" sz="2000" dirty="0" err="1">
                <a:latin typeface="+mj-lt"/>
              </a:rPr>
              <a:t>with</a:t>
            </a:r>
            <a:r>
              <a:rPr lang="nl-NL" sz="2000" dirty="0">
                <a:latin typeface="+mj-lt"/>
              </a:rPr>
              <a:t> </a:t>
            </a:r>
            <a:r>
              <a:rPr lang="nl-NL" sz="2000" dirty="0" err="1">
                <a:latin typeface="+mj-lt"/>
              </a:rPr>
              <a:t>teachers</a:t>
            </a:r>
            <a:endParaRPr lang="en-GB" sz="1000" dirty="0">
              <a:solidFill>
                <a:srgbClr val="89AA8C"/>
              </a:solidFill>
              <a:latin typeface="+mj-lt"/>
            </a:endParaRPr>
          </a:p>
          <a:p>
            <a:pPr lvl="1">
              <a:buClr>
                <a:srgbClr val="89AA8C"/>
              </a:buClr>
            </a:pPr>
            <a:r>
              <a:rPr lang="en-US" sz="1600" dirty="0">
                <a:latin typeface="+mj-lt"/>
              </a:rPr>
              <a:t>Negative and positive aspects</a:t>
            </a:r>
          </a:p>
          <a:p>
            <a:pPr lvl="1">
              <a:buClr>
                <a:srgbClr val="89AA8C"/>
              </a:buClr>
            </a:pPr>
            <a:r>
              <a:rPr lang="en-US" sz="1600" dirty="0">
                <a:latin typeface="+mj-lt"/>
              </a:rPr>
              <a:t>Teachers impact</a:t>
            </a:r>
          </a:p>
          <a:p>
            <a:pPr lvl="1">
              <a:buClr>
                <a:srgbClr val="89AA8C"/>
              </a:buClr>
            </a:pPr>
            <a:r>
              <a:rPr lang="en-US" sz="1600" dirty="0">
                <a:latin typeface="+mj-lt"/>
              </a:rPr>
              <a:t>Sense of belonging</a:t>
            </a:r>
          </a:p>
          <a:p>
            <a:pPr lvl="1">
              <a:buClr>
                <a:srgbClr val="89AA8C"/>
              </a:buClr>
            </a:pPr>
            <a:endParaRPr lang="en-US" sz="1600" dirty="0">
              <a:latin typeface="+mj-lt"/>
            </a:endParaRPr>
          </a:p>
          <a:p>
            <a:pPr>
              <a:buClr>
                <a:srgbClr val="89AA8C"/>
              </a:buClr>
            </a:pPr>
            <a:r>
              <a:rPr lang="nl-NL" sz="2000" dirty="0" err="1">
                <a:latin typeface="+mj-lt"/>
              </a:rPr>
              <a:t>Interaction</a:t>
            </a:r>
            <a:r>
              <a:rPr lang="nl-NL" sz="2000" dirty="0">
                <a:latin typeface="+mj-lt"/>
              </a:rPr>
              <a:t> </a:t>
            </a:r>
            <a:r>
              <a:rPr lang="nl-NL" sz="2000" dirty="0" err="1">
                <a:latin typeface="+mj-lt"/>
              </a:rPr>
              <a:t>with</a:t>
            </a:r>
            <a:r>
              <a:rPr lang="nl-NL" sz="2000" dirty="0">
                <a:latin typeface="+mj-lt"/>
              </a:rPr>
              <a:t> </a:t>
            </a:r>
            <a:r>
              <a:rPr lang="nl-NL" sz="2000" dirty="0" err="1">
                <a:latin typeface="+mj-lt"/>
              </a:rPr>
              <a:t>students</a:t>
            </a:r>
            <a:endParaRPr lang="nl-NL" sz="2000" dirty="0">
              <a:latin typeface="+mj-lt"/>
            </a:endParaRPr>
          </a:p>
          <a:p>
            <a:pPr lvl="1">
              <a:buClr>
                <a:srgbClr val="89AA8C"/>
              </a:buClr>
            </a:pPr>
            <a:r>
              <a:rPr lang="nl-NL" sz="1600" dirty="0" err="1">
                <a:latin typeface="+mj-lt"/>
              </a:rPr>
              <a:t>Negative</a:t>
            </a:r>
            <a:r>
              <a:rPr lang="nl-NL" sz="1600" dirty="0">
                <a:latin typeface="+mj-lt"/>
              </a:rPr>
              <a:t> </a:t>
            </a:r>
            <a:r>
              <a:rPr lang="nl-NL" sz="1600" dirty="0" err="1">
                <a:latin typeface="+mj-lt"/>
              </a:rPr>
              <a:t>and</a:t>
            </a:r>
            <a:r>
              <a:rPr lang="nl-NL" sz="1600" dirty="0">
                <a:latin typeface="+mj-lt"/>
              </a:rPr>
              <a:t> </a:t>
            </a:r>
            <a:r>
              <a:rPr lang="nl-NL" sz="1600" dirty="0" err="1">
                <a:latin typeface="+mj-lt"/>
              </a:rPr>
              <a:t>positive</a:t>
            </a:r>
            <a:r>
              <a:rPr lang="nl-NL" sz="1600" dirty="0">
                <a:latin typeface="+mj-lt"/>
              </a:rPr>
              <a:t> </a:t>
            </a:r>
            <a:r>
              <a:rPr lang="nl-NL" sz="1600" dirty="0" err="1">
                <a:latin typeface="+mj-lt"/>
              </a:rPr>
              <a:t>aspects</a:t>
            </a:r>
            <a:endParaRPr lang="nl-NL" sz="1600" dirty="0">
              <a:latin typeface="+mj-lt"/>
            </a:endParaRPr>
          </a:p>
          <a:p>
            <a:pPr lvl="1">
              <a:buClr>
                <a:srgbClr val="89AA8C"/>
              </a:buClr>
            </a:pPr>
            <a:r>
              <a:rPr lang="nl-NL" sz="1600" dirty="0">
                <a:latin typeface="+mj-lt"/>
              </a:rPr>
              <a:t>Group </a:t>
            </a:r>
            <a:r>
              <a:rPr lang="nl-NL" sz="1600" dirty="0" err="1">
                <a:latin typeface="+mj-lt"/>
              </a:rPr>
              <a:t>assignments</a:t>
            </a:r>
            <a:endParaRPr lang="nl-NL" sz="1600" dirty="0">
              <a:latin typeface="+mj-lt"/>
            </a:endParaRPr>
          </a:p>
          <a:p>
            <a:pPr lvl="1">
              <a:buClr>
                <a:srgbClr val="89AA8C"/>
              </a:buClr>
            </a:pPr>
            <a:r>
              <a:rPr lang="nl-NL" sz="1600" dirty="0" err="1">
                <a:latin typeface="+mj-lt"/>
              </a:rPr>
              <a:t>Getting</a:t>
            </a:r>
            <a:r>
              <a:rPr lang="nl-NL" sz="1600" dirty="0">
                <a:latin typeface="+mj-lt"/>
              </a:rPr>
              <a:t> </a:t>
            </a:r>
            <a:r>
              <a:rPr lang="nl-NL" sz="1600" dirty="0" err="1">
                <a:latin typeface="+mj-lt"/>
              </a:rPr>
              <a:t>to</a:t>
            </a:r>
            <a:r>
              <a:rPr lang="nl-NL" sz="1600" dirty="0">
                <a:latin typeface="+mj-lt"/>
              </a:rPr>
              <a:t> </a:t>
            </a:r>
            <a:r>
              <a:rPr lang="nl-NL" sz="1600" dirty="0" err="1">
                <a:latin typeface="+mj-lt"/>
              </a:rPr>
              <a:t>know</a:t>
            </a:r>
            <a:r>
              <a:rPr lang="nl-NL" sz="1600" dirty="0">
                <a:latin typeface="+mj-lt"/>
              </a:rPr>
              <a:t> </a:t>
            </a:r>
            <a:r>
              <a:rPr lang="nl-NL" sz="1600" dirty="0" err="1">
                <a:latin typeface="+mj-lt"/>
              </a:rPr>
              <a:t>people</a:t>
            </a:r>
            <a:endParaRPr lang="nl-NL" sz="1600" dirty="0">
              <a:latin typeface="+mj-lt"/>
            </a:endParaRPr>
          </a:p>
          <a:p>
            <a:pPr lvl="1">
              <a:buClr>
                <a:srgbClr val="89AA8C"/>
              </a:buClr>
            </a:pPr>
            <a:r>
              <a:rPr lang="nl-NL" sz="1600" dirty="0" err="1">
                <a:latin typeface="+mj-lt"/>
              </a:rPr>
              <a:t>Higher</a:t>
            </a:r>
            <a:r>
              <a:rPr lang="nl-NL" sz="1600" dirty="0">
                <a:latin typeface="+mj-lt"/>
              </a:rPr>
              <a:t> </a:t>
            </a:r>
            <a:r>
              <a:rPr lang="nl-NL" sz="1600" dirty="0" err="1">
                <a:latin typeface="+mj-lt"/>
              </a:rPr>
              <a:t>quality</a:t>
            </a:r>
            <a:r>
              <a:rPr lang="nl-NL" sz="1600" dirty="0">
                <a:latin typeface="+mj-lt"/>
              </a:rPr>
              <a:t>, </a:t>
            </a:r>
            <a:r>
              <a:rPr lang="nl-NL" sz="1600" dirty="0" err="1">
                <a:latin typeface="+mj-lt"/>
              </a:rPr>
              <a:t>lower</a:t>
            </a:r>
            <a:r>
              <a:rPr lang="nl-NL" sz="1600" dirty="0">
                <a:latin typeface="+mj-lt"/>
              </a:rPr>
              <a:t> </a:t>
            </a:r>
            <a:r>
              <a:rPr lang="nl-NL" sz="1600" dirty="0" err="1">
                <a:latin typeface="+mj-lt"/>
              </a:rPr>
              <a:t>quantity</a:t>
            </a:r>
            <a:endParaRPr lang="nl-NL" sz="1600" dirty="0">
              <a:latin typeface="+mj-lt"/>
            </a:endParaRPr>
          </a:p>
        </p:txBody>
      </p:sp>
      <p:pic>
        <p:nvPicPr>
          <p:cNvPr id="3074" name="Picture 2" descr="https://lh6.googleusercontent.com/l3bM6Ej7BD74fqLL0RW14nGd6dwx5r-OjJoZ5p3NLNdGmHE7ak7XcpfyX0DCfAc4pzU2xc2FjLIz93uzm7LNQmGEt3vfUpZdoA7ZxQbA4hZrMSCIb-oNf0kNWt4dZQWZUeW-e0c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344" y="1873661"/>
            <a:ext cx="9371307" cy="468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24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deBalk"/>
          <p:cNvSpPr>
            <a:spLocks noChangeArrowheads="1"/>
          </p:cNvSpPr>
          <p:nvPr/>
        </p:nvSpPr>
        <p:spPr bwMode="auto">
          <a:xfrm>
            <a:off x="-2" y="857638"/>
            <a:ext cx="12192001" cy="735606"/>
          </a:xfrm>
          <a:prstGeom prst="rect">
            <a:avLst/>
          </a:prstGeom>
          <a:solidFill>
            <a:srgbClr val="4A484C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548098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Discussion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D0AABAA6-7CD0-48CD-91E6-958B2B864C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84" y="222281"/>
            <a:ext cx="3993090" cy="496273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1524001" y="2154078"/>
            <a:ext cx="8676456" cy="4083234"/>
          </a:xfrm>
        </p:spPr>
        <p:txBody>
          <a:bodyPr>
            <a:normAutofit/>
          </a:bodyPr>
          <a:lstStyle/>
          <a:p>
            <a:pPr>
              <a:buClr>
                <a:srgbClr val="89AA8C"/>
              </a:buClr>
            </a:pPr>
            <a:r>
              <a:rPr lang="nl-NL" sz="2000" dirty="0" err="1">
                <a:latin typeface="+mj-lt"/>
              </a:rPr>
              <a:t>Students</a:t>
            </a:r>
            <a:r>
              <a:rPr lang="nl-NL" sz="2000" dirty="0">
                <a:latin typeface="+mj-lt"/>
              </a:rPr>
              <a:t>’ </a:t>
            </a:r>
            <a:r>
              <a:rPr lang="nl-NL" sz="2000" dirty="0" err="1">
                <a:latin typeface="+mj-lt"/>
              </a:rPr>
              <a:t>relatedness</a:t>
            </a:r>
            <a:endParaRPr lang="en-GB" sz="1000" dirty="0">
              <a:solidFill>
                <a:srgbClr val="89AA8C"/>
              </a:solidFill>
              <a:latin typeface="+mj-lt"/>
            </a:endParaRPr>
          </a:p>
          <a:p>
            <a:pPr lvl="1">
              <a:buClr>
                <a:srgbClr val="89AA8C"/>
              </a:buClr>
            </a:pPr>
            <a:r>
              <a:rPr lang="en-US" sz="1600" dirty="0">
                <a:latin typeface="+mj-lt"/>
              </a:rPr>
              <a:t>Quantitative and qualitative results contradictory</a:t>
            </a:r>
          </a:p>
          <a:p>
            <a:pPr lvl="1">
              <a:buClr>
                <a:srgbClr val="89AA8C"/>
              </a:buClr>
            </a:pPr>
            <a:r>
              <a:rPr lang="en-US" sz="1600" dirty="0">
                <a:latin typeface="+mj-lt"/>
              </a:rPr>
              <a:t>Explanations: understanding of relatedness may have shifted; university focuses on autonomy &amp; competence; we may have overestimated the qualitative part</a:t>
            </a:r>
          </a:p>
          <a:p>
            <a:pPr lvl="1">
              <a:buClr>
                <a:srgbClr val="89AA8C"/>
              </a:buClr>
            </a:pPr>
            <a:endParaRPr lang="en-US" sz="1600" dirty="0">
              <a:latin typeface="+mj-lt"/>
            </a:endParaRPr>
          </a:p>
          <a:p>
            <a:pPr>
              <a:buClr>
                <a:srgbClr val="89AA8C"/>
              </a:buClr>
            </a:pPr>
            <a:r>
              <a:rPr lang="nl-NL" sz="2000" dirty="0">
                <a:latin typeface="+mj-lt"/>
              </a:rPr>
              <a:t>Practical </a:t>
            </a:r>
            <a:r>
              <a:rPr lang="nl-NL" sz="2000" dirty="0" err="1">
                <a:latin typeface="+mj-lt"/>
              </a:rPr>
              <a:t>implications</a:t>
            </a:r>
            <a:r>
              <a:rPr lang="nl-NL" sz="2000" dirty="0">
                <a:latin typeface="+mj-lt"/>
              </a:rPr>
              <a:t> &amp; </a:t>
            </a:r>
            <a:r>
              <a:rPr lang="nl-NL" sz="2000" dirty="0" err="1">
                <a:latin typeface="+mj-lt"/>
              </a:rPr>
              <a:t>future</a:t>
            </a:r>
            <a:r>
              <a:rPr lang="nl-NL" sz="2000" dirty="0">
                <a:latin typeface="+mj-lt"/>
              </a:rPr>
              <a:t> research</a:t>
            </a:r>
          </a:p>
          <a:p>
            <a:pPr lvl="1">
              <a:buClr>
                <a:srgbClr val="89AA8C"/>
              </a:buClr>
            </a:pPr>
            <a:r>
              <a:rPr lang="nl-NL" sz="1600" dirty="0" err="1">
                <a:latin typeface="+mj-lt"/>
              </a:rPr>
              <a:t>Hybrid</a:t>
            </a:r>
            <a:r>
              <a:rPr lang="nl-NL" sz="1600" dirty="0">
                <a:latin typeface="+mj-lt"/>
              </a:rPr>
              <a:t> teaching</a:t>
            </a:r>
          </a:p>
          <a:p>
            <a:pPr lvl="1">
              <a:buClr>
                <a:srgbClr val="89AA8C"/>
              </a:buClr>
            </a:pPr>
            <a:r>
              <a:rPr lang="nl-NL" sz="1600" dirty="0">
                <a:latin typeface="+mj-lt"/>
              </a:rPr>
              <a:t>Focus on </a:t>
            </a:r>
            <a:r>
              <a:rPr lang="nl-NL" sz="1600" dirty="0" err="1">
                <a:latin typeface="+mj-lt"/>
              </a:rPr>
              <a:t>social</a:t>
            </a:r>
            <a:r>
              <a:rPr lang="nl-NL" sz="1600" dirty="0">
                <a:latin typeface="+mj-lt"/>
              </a:rPr>
              <a:t> </a:t>
            </a:r>
            <a:r>
              <a:rPr lang="nl-NL" sz="1600" dirty="0" err="1">
                <a:latin typeface="+mj-lt"/>
              </a:rPr>
              <a:t>cohesion</a:t>
            </a:r>
            <a:r>
              <a:rPr lang="nl-NL" sz="1600" dirty="0">
                <a:latin typeface="+mj-lt"/>
              </a:rPr>
              <a:t> at </a:t>
            </a:r>
            <a:r>
              <a:rPr lang="nl-NL" sz="1600" dirty="0" err="1">
                <a:latin typeface="+mj-lt"/>
              </a:rPr>
              <a:t>university</a:t>
            </a:r>
            <a:endParaRPr lang="nl-NL" sz="1600" dirty="0">
              <a:latin typeface="+mj-lt"/>
            </a:endParaRPr>
          </a:p>
          <a:p>
            <a:pPr>
              <a:buClr>
                <a:srgbClr val="89AA8C"/>
              </a:buClr>
            </a:pPr>
            <a:endParaRPr lang="nl-NL" sz="2000" dirty="0">
              <a:latin typeface="+mj-lt"/>
            </a:endParaRPr>
          </a:p>
          <a:p>
            <a:pPr>
              <a:buClr>
                <a:srgbClr val="89AA8C"/>
              </a:buClr>
            </a:pPr>
            <a:r>
              <a:rPr lang="nl-NL" sz="2000" dirty="0" err="1">
                <a:latin typeface="+mj-lt"/>
              </a:rPr>
              <a:t>Limitations</a:t>
            </a:r>
            <a:endParaRPr lang="nl-NL" sz="2000" dirty="0">
              <a:latin typeface="+mj-lt"/>
            </a:endParaRPr>
          </a:p>
          <a:p>
            <a:pPr lvl="1">
              <a:buClr>
                <a:srgbClr val="89AA8C"/>
              </a:buClr>
            </a:pPr>
            <a:r>
              <a:rPr lang="nl-NL" sz="1600" dirty="0">
                <a:latin typeface="+mj-lt"/>
              </a:rPr>
              <a:t>Context- </a:t>
            </a:r>
            <a:r>
              <a:rPr lang="nl-NL" sz="1600" dirty="0" err="1">
                <a:latin typeface="+mj-lt"/>
              </a:rPr>
              <a:t>and</a:t>
            </a:r>
            <a:r>
              <a:rPr lang="nl-NL" sz="1600" dirty="0">
                <a:latin typeface="+mj-lt"/>
              </a:rPr>
              <a:t> time-</a:t>
            </a:r>
            <a:r>
              <a:rPr lang="nl-NL" sz="1600" dirty="0" err="1">
                <a:latin typeface="+mj-lt"/>
              </a:rPr>
              <a:t>specific</a:t>
            </a:r>
            <a:endParaRPr lang="nl-NL" sz="1600" dirty="0">
              <a:latin typeface="+mj-lt"/>
            </a:endParaRPr>
          </a:p>
          <a:p>
            <a:pPr lvl="1">
              <a:buClr>
                <a:srgbClr val="89AA8C"/>
              </a:buClr>
            </a:pPr>
            <a:r>
              <a:rPr lang="nl-NL" sz="1600" dirty="0">
                <a:latin typeface="+mj-lt"/>
              </a:rPr>
              <a:t>Cross-</a:t>
            </a:r>
            <a:r>
              <a:rPr lang="nl-NL" sz="1600" dirty="0" err="1">
                <a:latin typeface="+mj-lt"/>
              </a:rPr>
              <a:t>sectional</a:t>
            </a:r>
            <a:endParaRPr lang="nl-NL" sz="1600" dirty="0">
              <a:latin typeface="+mj-lt"/>
            </a:endParaRPr>
          </a:p>
          <a:p>
            <a:pPr lvl="1">
              <a:buClr>
                <a:srgbClr val="89AA8C"/>
              </a:buClr>
            </a:pPr>
            <a:r>
              <a:rPr lang="nl-NL" sz="1600" dirty="0">
                <a:latin typeface="+mj-lt"/>
              </a:rPr>
              <a:t>Well-</a:t>
            </a:r>
            <a:r>
              <a:rPr lang="nl-NL" sz="1600" dirty="0" err="1">
                <a:latin typeface="+mj-lt"/>
              </a:rPr>
              <a:t>being</a:t>
            </a:r>
            <a:r>
              <a:rPr lang="nl-NL" sz="1600" dirty="0">
                <a:latin typeface="+mj-lt"/>
              </a:rPr>
              <a:t> as a </a:t>
            </a:r>
            <a:r>
              <a:rPr lang="nl-NL" sz="1600" dirty="0" err="1">
                <a:latin typeface="+mj-lt"/>
              </a:rPr>
              <a:t>broader</a:t>
            </a:r>
            <a:r>
              <a:rPr lang="nl-NL" sz="1600" dirty="0">
                <a:latin typeface="+mj-lt"/>
              </a:rPr>
              <a:t> concept</a:t>
            </a:r>
          </a:p>
          <a:p>
            <a:pPr lvl="1">
              <a:buClr>
                <a:srgbClr val="89AA8C"/>
              </a:buClr>
            </a:pPr>
            <a:endParaRPr lang="nl-NL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6027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519" y="3140244"/>
            <a:ext cx="5903163" cy="4174957"/>
          </a:xfrm>
          <a:prstGeom prst="rect">
            <a:avLst/>
          </a:prstGeom>
        </p:spPr>
      </p:pic>
      <p:sp>
        <p:nvSpPr>
          <p:cNvPr id="4" name="RodeBalk"/>
          <p:cNvSpPr>
            <a:spLocks noChangeArrowheads="1"/>
          </p:cNvSpPr>
          <p:nvPr/>
        </p:nvSpPr>
        <p:spPr bwMode="auto">
          <a:xfrm>
            <a:off x="-2" y="857638"/>
            <a:ext cx="12192001" cy="735606"/>
          </a:xfrm>
          <a:prstGeom prst="rect">
            <a:avLst/>
          </a:prstGeom>
          <a:solidFill>
            <a:srgbClr val="4A484C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>
              <a:solidFill>
                <a:srgbClr val="FFFFFF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548098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Take-home message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D0AABAA6-7CD0-48CD-91E6-958B2B864C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84" y="222281"/>
            <a:ext cx="3993090" cy="496273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1524001" y="2154078"/>
            <a:ext cx="8676456" cy="4083234"/>
          </a:xfrm>
        </p:spPr>
        <p:txBody>
          <a:bodyPr>
            <a:normAutofit/>
          </a:bodyPr>
          <a:lstStyle/>
          <a:p>
            <a:pPr>
              <a:buClr>
                <a:srgbClr val="89AA8C"/>
              </a:buClr>
            </a:pPr>
            <a:r>
              <a:rPr lang="nl-NL" sz="2000" dirty="0" err="1">
                <a:latin typeface="+mj-lt"/>
              </a:rPr>
              <a:t>Students</a:t>
            </a:r>
            <a:r>
              <a:rPr lang="nl-NL" sz="2000" dirty="0">
                <a:latin typeface="+mj-lt"/>
              </a:rPr>
              <a:t> have been </a:t>
            </a:r>
            <a:r>
              <a:rPr lang="nl-NL" sz="2000" dirty="0" err="1">
                <a:latin typeface="+mj-lt"/>
              </a:rPr>
              <a:t>particularly</a:t>
            </a:r>
            <a:r>
              <a:rPr lang="nl-NL" sz="2000" dirty="0">
                <a:latin typeface="+mj-lt"/>
              </a:rPr>
              <a:t> </a:t>
            </a:r>
            <a:r>
              <a:rPr lang="nl-NL" sz="2000" dirty="0" err="1">
                <a:latin typeface="+mj-lt"/>
              </a:rPr>
              <a:t>affected</a:t>
            </a:r>
            <a:r>
              <a:rPr lang="nl-NL" sz="2000" dirty="0">
                <a:latin typeface="+mj-lt"/>
              </a:rPr>
              <a:t> </a:t>
            </a:r>
            <a:r>
              <a:rPr lang="nl-NL" sz="2000" dirty="0" err="1">
                <a:latin typeface="+mj-lt"/>
              </a:rPr>
              <a:t>by</a:t>
            </a:r>
            <a:r>
              <a:rPr lang="nl-NL" sz="2000" dirty="0">
                <a:latin typeface="+mj-lt"/>
              </a:rPr>
              <a:t> COVID-19</a:t>
            </a:r>
          </a:p>
          <a:p>
            <a:pPr>
              <a:buClr>
                <a:srgbClr val="89AA8C"/>
              </a:buClr>
            </a:pPr>
            <a:r>
              <a:rPr lang="nl-NL" sz="2000" dirty="0" err="1">
                <a:latin typeface="+mj-lt"/>
              </a:rPr>
              <a:t>Relevance</a:t>
            </a:r>
            <a:r>
              <a:rPr lang="nl-NL" sz="2000" dirty="0">
                <a:latin typeface="+mj-lt"/>
              </a:rPr>
              <a:t> of </a:t>
            </a:r>
            <a:r>
              <a:rPr lang="nl-NL" sz="2000" dirty="0" err="1">
                <a:latin typeface="+mj-lt"/>
              </a:rPr>
              <a:t>need</a:t>
            </a:r>
            <a:r>
              <a:rPr lang="nl-NL" sz="2000" dirty="0">
                <a:latin typeface="+mj-lt"/>
              </a:rPr>
              <a:t> </a:t>
            </a:r>
            <a:r>
              <a:rPr lang="nl-NL" sz="2000" dirty="0" err="1">
                <a:latin typeface="+mj-lt"/>
              </a:rPr>
              <a:t>satisfaction</a:t>
            </a:r>
            <a:r>
              <a:rPr lang="nl-NL" sz="2000" dirty="0">
                <a:latin typeface="+mj-lt"/>
              </a:rPr>
              <a:t> &amp; </a:t>
            </a:r>
            <a:r>
              <a:rPr lang="nl-NL" sz="2000" dirty="0" err="1">
                <a:latin typeface="+mj-lt"/>
              </a:rPr>
              <a:t>systemic</a:t>
            </a:r>
            <a:r>
              <a:rPr lang="nl-NL" sz="2000" dirty="0">
                <a:latin typeface="+mj-lt"/>
              </a:rPr>
              <a:t> impact</a:t>
            </a:r>
          </a:p>
          <a:p>
            <a:pPr>
              <a:buClr>
                <a:srgbClr val="89AA8C"/>
              </a:buClr>
            </a:pPr>
            <a:r>
              <a:rPr lang="nl-NL" sz="2000" dirty="0">
                <a:latin typeface="+mj-lt"/>
              </a:rPr>
              <a:t>First </a:t>
            </a:r>
            <a:r>
              <a:rPr lang="nl-NL" sz="2000" dirty="0" err="1">
                <a:latin typeface="+mj-lt"/>
              </a:rPr>
              <a:t>directions</a:t>
            </a:r>
            <a:r>
              <a:rPr lang="nl-NL" sz="2000" dirty="0">
                <a:latin typeface="+mj-lt"/>
              </a:rPr>
              <a:t> </a:t>
            </a:r>
            <a:r>
              <a:rPr lang="nl-NL" sz="2000" dirty="0" err="1">
                <a:latin typeface="+mj-lt"/>
              </a:rPr>
              <a:t>for</a:t>
            </a:r>
            <a:r>
              <a:rPr lang="nl-NL" sz="2000" dirty="0">
                <a:latin typeface="+mj-lt"/>
              </a:rPr>
              <a:t> </a:t>
            </a:r>
            <a:r>
              <a:rPr lang="nl-NL" sz="2000" dirty="0" err="1">
                <a:latin typeface="+mj-lt"/>
              </a:rPr>
              <a:t>the</a:t>
            </a:r>
            <a:r>
              <a:rPr lang="nl-NL" sz="2000" dirty="0">
                <a:latin typeface="+mj-lt"/>
              </a:rPr>
              <a:t> post-</a:t>
            </a:r>
            <a:r>
              <a:rPr lang="nl-NL" sz="2000" dirty="0" err="1">
                <a:latin typeface="+mj-lt"/>
              </a:rPr>
              <a:t>pandemic</a:t>
            </a:r>
            <a:r>
              <a:rPr lang="nl-NL" sz="2000" dirty="0">
                <a:latin typeface="+mj-lt"/>
              </a:rPr>
              <a:t> ‘new </a:t>
            </a:r>
            <a:r>
              <a:rPr lang="nl-NL" sz="2000" dirty="0" err="1">
                <a:latin typeface="+mj-lt"/>
              </a:rPr>
              <a:t>educational</a:t>
            </a:r>
            <a:r>
              <a:rPr lang="nl-NL" sz="2000" dirty="0">
                <a:latin typeface="+mj-lt"/>
              </a:rPr>
              <a:t> </a:t>
            </a:r>
            <a:r>
              <a:rPr lang="nl-NL" sz="2000" dirty="0" err="1">
                <a:latin typeface="+mj-lt"/>
              </a:rPr>
              <a:t>normal</a:t>
            </a:r>
            <a:r>
              <a:rPr lang="nl-NL" sz="2000" dirty="0">
                <a:latin typeface="+mj-lt"/>
              </a:rPr>
              <a:t>’</a:t>
            </a:r>
            <a:endParaRPr lang="en-GB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2905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1120</Words>
  <Application>Microsoft Office PowerPoint</Application>
  <PresentationFormat>Breitbild</PresentationFormat>
  <Paragraphs>111</Paragraphs>
  <Slides>12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Georgia</vt:lpstr>
      <vt:lpstr>Verdana</vt:lpstr>
      <vt:lpstr>Office Theme</vt:lpstr>
      <vt:lpstr>PowerPoint-Präsentation</vt:lpstr>
      <vt:lpstr>Theoretical Framework</vt:lpstr>
      <vt:lpstr>Research Questions</vt:lpstr>
      <vt:lpstr>Method</vt:lpstr>
      <vt:lpstr>Results</vt:lpstr>
      <vt:lpstr>Results</vt:lpstr>
      <vt:lpstr>Results</vt:lpstr>
      <vt:lpstr>Discussion</vt:lpstr>
      <vt:lpstr>Take-home message</vt:lpstr>
      <vt:lpstr>Thanks to…</vt:lpstr>
      <vt:lpstr>Questions…?</vt:lpstr>
      <vt:lpstr>References</vt:lpstr>
    </vt:vector>
  </TitlesOfParts>
  <Company>University of Groningen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 Kiltz</dc:creator>
  <cp:lastModifiedBy>Li Ki</cp:lastModifiedBy>
  <cp:revision>83</cp:revision>
  <dcterms:created xsi:type="dcterms:W3CDTF">2021-06-21T10:45:04Z</dcterms:created>
  <dcterms:modified xsi:type="dcterms:W3CDTF">2022-06-29T17:49:21Z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co">
    <vt:lpwstr>JA</vt:lpwstr>
  </property>
</Properties>
</file>